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23"/>
  </p:notesMasterIdLst>
  <p:sldIdLst>
    <p:sldId id="278" r:id="rId5"/>
    <p:sldId id="277" r:id="rId6"/>
    <p:sldId id="267" r:id="rId7"/>
    <p:sldId id="292" r:id="rId8"/>
    <p:sldId id="295" r:id="rId9"/>
    <p:sldId id="281" r:id="rId10"/>
    <p:sldId id="296" r:id="rId11"/>
    <p:sldId id="297" r:id="rId12"/>
    <p:sldId id="298" r:id="rId13"/>
    <p:sldId id="291" r:id="rId14"/>
    <p:sldId id="283" r:id="rId15"/>
    <p:sldId id="299" r:id="rId16"/>
    <p:sldId id="286" r:id="rId17"/>
    <p:sldId id="300" r:id="rId18"/>
    <p:sldId id="301" r:id="rId19"/>
    <p:sldId id="302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A8"/>
    <a:srgbClr val="333333"/>
    <a:srgbClr val="F5F8FA"/>
    <a:srgbClr val="F21F56"/>
    <a:srgbClr val="BF2C7D"/>
    <a:srgbClr val="05E891"/>
    <a:srgbClr val="05C7F2"/>
    <a:srgbClr val="FF9D00"/>
    <a:srgbClr val="704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5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5334F-A633-46DE-B192-88D67B8D3F15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E404-A223-410B-813C-A7920BAD9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02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1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7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9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9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1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7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26B74-300E-46B4-94FC-CD9A7D3271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31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0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36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7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CE404-A223-410B-813C-A7920BAD9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7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1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91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CE404-A223-410B-813C-A7920BAD9D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7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56D2-D4F8-491A-B809-83E37EA8AE66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1B82-2320-4503-8E28-3B28A684FFC3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C343-3377-4899-9EFF-B9DD1CB30A76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2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0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38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4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0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4A85-3B4F-4F64-9DAC-D1EB94375665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9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AA01-E7D9-46E2-AF0C-2A2C43C15D79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9A06-E16D-4243-AA44-3E6050657A7B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757E-D954-46D9-8C4F-E1973B7831B2}" type="datetime1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8076-919B-490A-8F5B-093A8458DC5B}" type="datetime1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E046-423F-4F10-A684-6B5FFA8F9D9C}" type="datetime1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F79-B947-4B00-91B2-1349C15B51AE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D1C4-FE70-40CE-8736-02515174B723}" type="datetime1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8BDD-37B5-4956-B4BF-1E340BB94367}" type="datetime1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B534-7F35-4913-9EF6-1F9A6D6A3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9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19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020.sv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36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34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5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34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5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34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5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34" Type="http://schemas.openxmlformats.org/officeDocument/2006/relationships/image" Target="../media/image32.sv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5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.png"/><Relationship Id="rId38" Type="http://schemas.openxmlformats.org/officeDocument/2006/relationships/image" Target="../media/image36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6.JPG"/><Relationship Id="rId3" Type="http://schemas.openxmlformats.org/officeDocument/2006/relationships/image" Target="../media/image2.png"/><Relationship Id="rId38" Type="http://schemas.openxmlformats.org/officeDocument/2006/relationships/image" Target="../media/image3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38" Type="http://schemas.openxmlformats.org/officeDocument/2006/relationships/image" Target="../media/image3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41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40" Type="http://schemas.openxmlformats.org/officeDocument/2006/relationships/image" Target="../media/image38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19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15.png"/><Relationship Id="rId9" Type="http://schemas.openxmlformats.org/officeDocument/2006/relationships/image" Target="../media/image23.sv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67.sv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28" Type="http://schemas.openxmlformats.org/officeDocument/2006/relationships/image" Target="../media/image222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02.svg"/><Relationship Id="rId1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7884" y="0"/>
            <a:ext cx="138677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დაიცავი ფინანსური უსაფრთხოება!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ნაბიჯი: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როგორ ვმართო ფული ჭკვიანურად?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6188" y="2775091"/>
            <a:ext cx="5149808" cy="3163257"/>
          </a:xfrm>
          <a:prstGeom prst="rect">
            <a:avLst/>
          </a:prstGeom>
          <a:blipFill dpi="0" rotWithShape="1">
            <a:blip r:embed="rId19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68049"/>
              </p:ext>
            </p:extLst>
          </p:nvPr>
        </p:nvGraphicFramePr>
        <p:xfrm>
          <a:off x="5311572" y="3919656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პაროლები და </a:t>
                      </a:r>
                      <a:r>
                        <a:rPr lang="en-US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PIN </a:t>
                      </a: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კოდები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73492"/>
              </p:ext>
            </p:extLst>
          </p:nvPr>
        </p:nvGraphicFramePr>
        <p:xfrm>
          <a:off x="5311572" y="4736505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საბანკო</a:t>
                      </a:r>
                      <a:r>
                        <a:rPr lang="ka-GE" sz="2000" b="0" baseline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ბარათის მონაცემები</a:t>
                      </a:r>
                      <a:endParaRPr lang="ka-GE" sz="2000" b="0" dirty="0" smtClean="0">
                        <a:solidFill>
                          <a:srgbClr val="F5F8F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38" name="Pentagon 37"/>
          <p:cNvSpPr/>
          <p:nvPr/>
        </p:nvSpPr>
        <p:spPr>
          <a:xfrm>
            <a:off x="5311572" y="3165113"/>
            <a:ext cx="4766970" cy="583567"/>
          </a:xfrm>
          <a:prstGeom prst="homePlate">
            <a:avLst/>
          </a:prstGeom>
          <a:solidFill>
            <a:srgbClr val="704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წესი N1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არასოდეს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გააზიარო: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ბარათზე დატანილი მნიშვნელოვანი ინფორმაცია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25" name="Graphic 16" descr="Credit card">
            <a:extLst>
              <a:ext uri="{FF2B5EF4-FFF2-40B4-BE49-F238E27FC236}">
                <a16:creationId xmlns:a16="http://schemas.microsoft.com/office/drawing/2014/main" id="{87EED132-5A9A-EC0F-34E9-1901DDA196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55485" y="458477"/>
            <a:ext cx="914400" cy="914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55485" y="1353275"/>
            <a:ext cx="10031736" cy="3256940"/>
            <a:chOff x="1055485" y="1353275"/>
            <a:chExt cx="10031736" cy="32569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5485" y="1353275"/>
              <a:ext cx="10031736" cy="32569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936480" y="2581635"/>
              <a:ext cx="5741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123</a:t>
              </a:r>
              <a:endParaRPr lang="en-US" sz="2000" dirty="0"/>
            </a:p>
          </p:txBody>
        </p:sp>
      </p:grpSp>
      <p:sp>
        <p:nvSpPr>
          <p:cNvPr id="27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252624" y="4452340"/>
            <a:ext cx="1883120" cy="871616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noProof="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ბარათის ნომერი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2426619" y="5091135"/>
            <a:ext cx="2068796" cy="1028119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მფლობელის სახელი და გვარი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5272067" y="4946506"/>
            <a:ext cx="1941774" cy="811048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0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მოქმედების ვადა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0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299847" flipV="1">
            <a:off x="4610175" y="4020449"/>
            <a:ext cx="1311125" cy="569608"/>
          </a:xfrm>
          <a:prstGeom prst="rect">
            <a:avLst/>
          </a:prstGeom>
        </p:spPr>
      </p:pic>
      <p:pic>
        <p:nvPicPr>
          <p:cNvPr id="31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600814" flipH="1" flipV="1">
            <a:off x="792013" y="3443099"/>
            <a:ext cx="1222381" cy="637309"/>
          </a:xfrm>
          <a:prstGeom prst="rect">
            <a:avLst/>
          </a:prstGeom>
        </p:spPr>
      </p:pic>
      <p:pic>
        <p:nvPicPr>
          <p:cNvPr id="32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4765919" flipV="1">
            <a:off x="2776706" y="4227442"/>
            <a:ext cx="1040978" cy="569608"/>
          </a:xfrm>
          <a:prstGeom prst="rect">
            <a:avLst/>
          </a:prstGeom>
        </p:spPr>
      </p:pic>
      <p:sp>
        <p:nvSpPr>
          <p:cNvPr id="33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9473034" y="4489743"/>
            <a:ext cx="2002513" cy="978531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უსაფრთხოების კოდი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4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4479117" flipV="1">
            <a:off x="9903386" y="3387252"/>
            <a:ext cx="1705189" cy="5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6188" y="2492570"/>
            <a:ext cx="5319304" cy="3359867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დაიცავი ფინანსური უსაფრთხოება!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noProof="0" dirty="0" smtClean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ნაბიჯი: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როგორ ვმართო ფული ჭკვიანურად?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77767"/>
              </p:ext>
            </p:extLst>
          </p:nvPr>
        </p:nvGraphicFramePr>
        <p:xfrm>
          <a:off x="5311572" y="3919656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არ ენდო ყველა შემოთავაზებას ინტერნეტში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685145"/>
              </p:ext>
            </p:extLst>
          </p:nvPr>
        </p:nvGraphicFramePr>
        <p:xfrm>
          <a:off x="5311572" y="4736505"/>
          <a:ext cx="603552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უფრთხილდი </a:t>
                      </a:r>
                      <a:r>
                        <a:rPr lang="ka-GE" sz="2000" b="0" dirty="0" err="1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ფიშინგს</a:t>
                      </a: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ბარათის მონაცემების შეყვანა</a:t>
                      </a:r>
                      <a:r>
                        <a:rPr lang="ka-GE" sz="2000" b="0" baseline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ს ყალბ ვებგვერდებზე</a:t>
                      </a:r>
                      <a:endParaRPr lang="ka-GE" sz="2000" b="0" dirty="0" smtClean="0">
                        <a:solidFill>
                          <a:srgbClr val="F5F8F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38" name="Pentagon 37"/>
          <p:cNvSpPr/>
          <p:nvPr/>
        </p:nvSpPr>
        <p:spPr>
          <a:xfrm>
            <a:off x="5311572" y="3165113"/>
            <a:ext cx="4766970" cy="583567"/>
          </a:xfrm>
          <a:prstGeom prst="homePlate">
            <a:avLst/>
          </a:prstGeom>
          <a:solidFill>
            <a:srgbClr val="704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წესი N2</a:t>
            </a:r>
            <a:r>
              <a:rPr kumimoji="0" lang="ka-GE" sz="2000" b="0" i="0" u="none" strike="noStrike" kern="1200" cap="none" spc="0" normalizeH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გადაამოწმე!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ვუთხრათ თუ არ ვუთხრათ?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078044"/>
            <a:ext cx="1832940" cy="1832940"/>
          </a:xfrm>
          <a:prstGeom prst="rect">
            <a:avLst/>
          </a:prstGeom>
        </p:spPr>
      </p:pic>
      <p:pic>
        <p:nvPicPr>
          <p:cNvPr id="13" name="Graphic 34" descr="Speech">
            <a:extLst>
              <a:ext uri="{FF2B5EF4-FFF2-40B4-BE49-F238E27FC236}">
                <a16:creationId xmlns:a16="http://schemas.microsoft.com/office/drawing/2014/main" id="{93E8FB51-05A5-719A-9927-5B85754278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4572053" y="1158515"/>
            <a:ext cx="5394907" cy="5394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1816" y="2921168"/>
            <a:ext cx="315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შეიძლება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მეგობარს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უთხრა,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რომელი თამაში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გიყვარს?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71" y="2146782"/>
            <a:ext cx="3317382" cy="331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ვუთხრათ თუ არ ვუთხრათ?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078044"/>
            <a:ext cx="1832940" cy="1832940"/>
          </a:xfrm>
          <a:prstGeom prst="rect">
            <a:avLst/>
          </a:prstGeom>
        </p:spPr>
      </p:pic>
      <p:pic>
        <p:nvPicPr>
          <p:cNvPr id="13" name="Graphic 34" descr="Speech">
            <a:extLst>
              <a:ext uri="{FF2B5EF4-FFF2-40B4-BE49-F238E27FC236}">
                <a16:creationId xmlns:a16="http://schemas.microsoft.com/office/drawing/2014/main" id="{93E8FB51-05A5-719A-9927-5B85754278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4572053" y="1158515"/>
            <a:ext cx="5394907" cy="5394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9928" y="2921168"/>
            <a:ext cx="315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შეიძლება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ვინმეს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უთხრა შენი საბანკო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ბარათის ნომერი?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37" y="1800952"/>
            <a:ext cx="3636364" cy="36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ვუთხრათ თუ არ ვუთხრათ?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078044"/>
            <a:ext cx="1832940" cy="1832940"/>
          </a:xfrm>
          <a:prstGeom prst="rect">
            <a:avLst/>
          </a:prstGeom>
        </p:spPr>
      </p:pic>
      <p:pic>
        <p:nvPicPr>
          <p:cNvPr id="13" name="Graphic 34" descr="Speech">
            <a:extLst>
              <a:ext uri="{FF2B5EF4-FFF2-40B4-BE49-F238E27FC236}">
                <a16:creationId xmlns:a16="http://schemas.microsoft.com/office/drawing/2014/main" id="{93E8FB51-05A5-719A-9927-5B85754278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4572053" y="1158515"/>
            <a:ext cx="5394907" cy="5394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874" y="2921168"/>
            <a:ext cx="315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შეიძლება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ვინმეს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უთხრა შენი </a:t>
            </a:r>
            <a:r>
              <a:rPr lang="ka-GE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მობილბანკის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პაროლი?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92" y="1579297"/>
            <a:ext cx="4068161" cy="406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ვუთხრათ თუ არ ვუთხრათ?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078044"/>
            <a:ext cx="1832940" cy="1832940"/>
          </a:xfrm>
          <a:prstGeom prst="rect">
            <a:avLst/>
          </a:prstGeom>
        </p:spPr>
      </p:pic>
      <p:pic>
        <p:nvPicPr>
          <p:cNvPr id="13" name="Graphic 34" descr="Speech">
            <a:extLst>
              <a:ext uri="{FF2B5EF4-FFF2-40B4-BE49-F238E27FC236}">
                <a16:creationId xmlns:a16="http://schemas.microsoft.com/office/drawing/2014/main" id="{93E8FB51-05A5-719A-9927-5B85754278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4572053" y="1158515"/>
            <a:ext cx="5394907" cy="5394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9783" y="2864018"/>
            <a:ext cx="315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შეიძლება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მშობლებს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უთხრა, </a:t>
            </a:r>
            <a:r>
              <a:rPr lang="ka-G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როცა ვინმე ინტერნეტში ფულის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ჩარიცხვას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გთხოვს?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17" y="1757744"/>
            <a:ext cx="3533470" cy="35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791279" y="1592682"/>
            <a:ext cx="6147970" cy="4065822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ka-GE" sz="28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ისაუბრე</a:t>
            </a:r>
            <a:r>
              <a:rPr lang="ka-GE" sz="2800" dirty="0" err="1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ფულზე</a:t>
            </a:r>
            <a:endParaRPr lang="en-US" sz="2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19" name="Graphic 38" descr="Chat">
            <a:extLst>
              <a:ext uri="{FF2B5EF4-FFF2-40B4-BE49-F238E27FC236}">
                <a16:creationId xmlns:a16="http://schemas.microsoft.com/office/drawing/2014/main" id="{4777F95A-1E01-6364-D069-B8BDA5880C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3582424" y="478078"/>
            <a:ext cx="914400" cy="914400"/>
          </a:xfrm>
          <a:prstGeom prst="rect">
            <a:avLst/>
          </a:prstGeom>
        </p:spPr>
      </p:pic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096001" y="1899991"/>
            <a:ext cx="4914769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ფულზე საუბარი მნიშვნელოვანია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096001" y="3269149"/>
            <a:ext cx="4914769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იცოდე რა გინდა და რა გჭირდება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096000" y="4638307"/>
            <a:ext cx="4914769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დაიცავი შენი ფული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066605" y="4755276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+mn-lt"/>
                <a:ea typeface="+mj-ea"/>
                <a:cs typeface="Helvetica Neue LT GEO 65 Medium" panose="020B0604020202020204" pitchFamily="2" charset="0"/>
              </a:rPr>
              <a:t>www.finedu.gov.ge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+mn-lt"/>
              <a:ea typeface="+mj-ea"/>
              <a:cs typeface="Helvetica Neue LT GEO 65 Medium" panose="020B06040202020202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81" y="1350214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მადლობა ყურადღებისთვის!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7613598" y="4768825"/>
            <a:ext cx="792582" cy="780918"/>
            <a:chOff x="463102" y="1600840"/>
            <a:chExt cx="3352800" cy="3276812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F459DB9D-22E9-456B-8BF2-B4E77DED37DF}"/>
                </a:ext>
              </a:extLst>
            </p:cNvPr>
            <p:cNvSpPr/>
            <p:nvPr/>
          </p:nvSpPr>
          <p:spPr>
            <a:xfrm>
              <a:off x="463102" y="1600840"/>
              <a:ext cx="3352800" cy="3276812"/>
            </a:xfrm>
            <a:prstGeom prst="roundRect">
              <a:avLst/>
            </a:prstGeom>
            <a:solidFill>
              <a:srgbClr val="F5F8FA"/>
            </a:solidFill>
            <a:ln w="28575">
              <a:solidFill>
                <a:srgbClr val="FF9D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333333"/>
                </a:solidFill>
                <a:latin typeface="Helvetica Neue LT GEO 65 Medium" panose="020B0604020202020204" pitchFamily="2" charset="0"/>
                <a:cs typeface="Helvetica Neue LT GEO 65 Medium" panose="020B0604020202020204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50" y="1770031"/>
              <a:ext cx="2974704" cy="297470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8984" y="2313827"/>
            <a:ext cx="3475655" cy="2320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11" y="5928301"/>
            <a:ext cx="1318128" cy="4850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3440" y="5716537"/>
            <a:ext cx="2963301" cy="8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ka-GE" sz="28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ისაუბრე</a:t>
            </a:r>
            <a:r>
              <a:rPr lang="ka-GE" sz="2800" dirty="0" err="1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ფულზე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18" name="Graphic 38" descr="Chat">
            <a:extLst>
              <a:ext uri="{FF2B5EF4-FFF2-40B4-BE49-F238E27FC236}">
                <a16:creationId xmlns:a16="http://schemas.microsoft.com/office/drawing/2014/main" id="{4777F95A-1E01-6364-D069-B8BDA5880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3582424" y="478078"/>
            <a:ext cx="914400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48" y="2058421"/>
            <a:ext cx="8026400" cy="4260850"/>
          </a:xfrm>
          <a:prstGeom prst="rect">
            <a:avLst/>
          </a:prstGeom>
        </p:spPr>
      </p:pic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1095320" y="1640510"/>
            <a:ext cx="4924480" cy="717880"/>
          </a:xfrm>
          <a:prstGeom prst="roundRect">
            <a:avLst/>
          </a:prstGeom>
          <a:solidFill>
            <a:srgbClr val="F5F8FA">
              <a:alpha val="60000"/>
            </a:srgbClr>
          </a:solidFill>
          <a:ln w="28575">
            <a:solidFill>
              <a:srgbClr val="F21F5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400" dirty="0" smtClean="0">
                <a:solidFill>
                  <a:srgbClr val="F21F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გამოიმუშავე ფულის მართვის „სუპერძალა“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F21F5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178298" y="1646823"/>
            <a:ext cx="4924480" cy="717880"/>
          </a:xfrm>
          <a:prstGeom prst="roundRect">
            <a:avLst/>
          </a:prstGeom>
          <a:solidFill>
            <a:srgbClr val="F5F8FA">
              <a:alpha val="60000"/>
            </a:srgbClr>
          </a:solidFill>
          <a:ln w="28575">
            <a:solidFill>
              <a:srgbClr val="704DD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tabLst/>
              <a:defRPr/>
            </a:pPr>
            <a:r>
              <a:rPr lang="ka-GE" sz="2400" dirty="0" smtClean="0">
                <a:solidFill>
                  <a:srgbClr val="704D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გახდი ფინანსური თაღლითობის „დეტექტივი“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704DD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3">
              <a:alphaModFix amt="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6952" y="4132851"/>
            <a:ext cx="3360418" cy="2243825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4409127" y="4386288"/>
            <a:ext cx="3677598" cy="1736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b="1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ფულის გლობალური კვირეული</a:t>
            </a:r>
            <a:endParaRPr lang="en-US" b="1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5047" cy="6877128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564497" y="2134528"/>
            <a:ext cx="2686051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dirty="0" smtClean="0">
                <a:solidFill>
                  <a:srgbClr val="F5F8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ისაუბრე</a:t>
            </a:r>
          </a:p>
          <a:p>
            <a:pPr algn="ctr"/>
            <a:r>
              <a:rPr lang="ka-GE" dirty="0" smtClean="0">
                <a:solidFill>
                  <a:srgbClr val="F5F8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ფულზე</a:t>
            </a:r>
            <a:endParaRPr lang="en-US" dirty="0">
              <a:solidFill>
                <a:srgbClr val="F5F8F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43350" y="478078"/>
            <a:ext cx="749079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რატომ უნდა ვისაუბროთ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ფულზე?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raphic 38" descr="Chat">
            <a:extLst>
              <a:ext uri="{FF2B5EF4-FFF2-40B4-BE49-F238E27FC236}">
                <a16:creationId xmlns:a16="http://schemas.microsoft.com/office/drawing/2014/main" id="{4777F95A-1E01-6364-D069-B8BDA5880C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tretch>
            <a:fillRect/>
          </a:stretch>
        </p:blipFill>
        <p:spPr>
          <a:xfrm>
            <a:off x="3951927" y="458950"/>
            <a:ext cx="914400" cy="914400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09653"/>
              </p:ext>
            </p:extLst>
          </p:nvPr>
        </p:nvGraphicFramePr>
        <p:xfrm>
          <a:off x="4291441" y="1712203"/>
          <a:ext cx="6034167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4167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ვსწავლობთ ფულის ჭკვიანურად მართვას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9682"/>
              </p:ext>
            </p:extLst>
          </p:nvPr>
        </p:nvGraphicFramePr>
        <p:xfrm>
          <a:off x="4290079" y="2542486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ვუზიარებთ ერთმანეთს გამოცდილებას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8131"/>
              </p:ext>
            </p:extLst>
          </p:nvPr>
        </p:nvGraphicFramePr>
        <p:xfrm>
          <a:off x="4290079" y="3370873"/>
          <a:ext cx="6035529" cy="58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529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583567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b="0" dirty="0" smtClean="0">
                          <a:solidFill>
                            <a:srgbClr val="F5F8F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თავს ვიცავთ შეცდომებისგან</a:t>
                      </a:r>
                    </a:p>
                  </a:txBody>
                  <a:tcPr anchor="ctr">
                    <a:solidFill>
                      <a:srgbClr val="009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3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a-GE" sz="28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ყოველდღიური ფინანსური </a:t>
            </a:r>
            <a:r>
              <a:rPr lang="ka-GE" sz="28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გადაწყვეტილებები</a:t>
            </a:r>
            <a:endParaRPr lang="en-US" sz="2800" dirty="0">
              <a:solidFill>
                <a:srgbClr val="009C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pic>
        <p:nvPicPr>
          <p:cNvPr id="13" name="Graphic 40" descr="Thought bubble">
            <a:extLst>
              <a:ext uri="{FF2B5EF4-FFF2-40B4-BE49-F238E27FC236}">
                <a16:creationId xmlns:a16="http://schemas.microsoft.com/office/drawing/2014/main" id="{F583782B-5789-E5E7-4A4C-F615E49039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0"/>
              </a:ext>
            </a:extLst>
          </a:blip>
          <a:stretch>
            <a:fillRect/>
          </a:stretch>
        </p:blipFill>
        <p:spPr>
          <a:xfrm>
            <a:off x="1483000" y="551945"/>
            <a:ext cx="914400" cy="914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48056" y="1902681"/>
            <a:ext cx="7338471" cy="3985373"/>
          </a:xfrm>
          <a:prstGeom prst="rect">
            <a:avLst/>
          </a:prstGeom>
          <a:blipFill dpi="0" rotWithShape="1">
            <a:blip r:embed="rId41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905398" y="1851505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noProof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რამდენი ფული მაქვს?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673816" y="2923474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დავხარჯო თუ შევინახო?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905397" y="3972846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ეს ვიყიდო თუ ის?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673816" y="5023567"/>
            <a:ext cx="4752755" cy="874986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FF9D00"/>
              </a:buClr>
              <a:defRPr/>
            </a:pPr>
            <a:r>
              <a:rPr lang="ka-GE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მინდა თუ მჭირდება?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oogle Shape;16061;p85"/>
          <p:cNvGrpSpPr/>
          <p:nvPr/>
        </p:nvGrpSpPr>
        <p:grpSpPr>
          <a:xfrm>
            <a:off x="9294018" y="1264467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28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6061;p85"/>
          <p:cNvGrpSpPr/>
          <p:nvPr/>
        </p:nvGrpSpPr>
        <p:grpSpPr>
          <a:xfrm>
            <a:off x="10075097" y="2352657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33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6061;p85"/>
          <p:cNvGrpSpPr/>
          <p:nvPr/>
        </p:nvGrpSpPr>
        <p:grpSpPr>
          <a:xfrm>
            <a:off x="9316995" y="3413134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38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6061;p85"/>
          <p:cNvGrpSpPr/>
          <p:nvPr/>
        </p:nvGrpSpPr>
        <p:grpSpPr>
          <a:xfrm>
            <a:off x="10062629" y="4455148"/>
            <a:ext cx="728268" cy="726647"/>
            <a:chOff x="1745217" y="1515471"/>
            <a:chExt cx="343269" cy="342505"/>
          </a:xfrm>
          <a:solidFill>
            <a:srgbClr val="FF9D00"/>
          </a:solidFill>
        </p:grpSpPr>
        <p:sp>
          <p:nvSpPr>
            <p:cNvPr id="43" name="Google Shape;16062;p85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063;p85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064;p85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065;p85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rgbClr val="FF9D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56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6057704" y="3320678"/>
            <a:ext cx="3810527" cy="2930795"/>
          </a:xfrm>
          <a:prstGeom prst="rect">
            <a:avLst/>
          </a:prstGeom>
          <a:solidFill>
            <a:srgbClr val="05E8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3428" y="3321500"/>
            <a:ext cx="3810527" cy="2930795"/>
          </a:xfrm>
          <a:prstGeom prst="rect">
            <a:avLst/>
          </a:prstGeom>
          <a:solidFill>
            <a:srgbClr val="FF9D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განასხვავე! სურვილია თუ საჭიროება?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FA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ნაბიჯი: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როგორ ვმართო ფული ჭკვიანურად?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24" name="Google Shape;17859;p88"/>
          <p:cNvGrpSpPr/>
          <p:nvPr/>
        </p:nvGrpSpPr>
        <p:grpSpPr>
          <a:xfrm>
            <a:off x="6828575" y="3979045"/>
            <a:ext cx="593550" cy="846535"/>
            <a:chOff x="4882340" y="1509358"/>
            <a:chExt cx="246171" cy="351095"/>
          </a:xfrm>
          <a:solidFill>
            <a:srgbClr val="009CA8"/>
          </a:solidFill>
        </p:grpSpPr>
        <p:sp>
          <p:nvSpPr>
            <p:cNvPr id="25" name="Google Shape;17860;p88"/>
            <p:cNvSpPr/>
            <p:nvPr/>
          </p:nvSpPr>
          <p:spPr>
            <a:xfrm>
              <a:off x="4935709" y="1576784"/>
              <a:ext cx="30724" cy="30692"/>
            </a:xfrm>
            <a:custGeom>
              <a:avLst/>
              <a:gdLst/>
              <a:ahLst/>
              <a:cxnLst/>
              <a:rect l="l" t="t" r="r" b="b"/>
              <a:pathLst>
                <a:path w="966" h="965" extrusionOk="0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7861;p88"/>
            <p:cNvSpPr/>
            <p:nvPr/>
          </p:nvSpPr>
          <p:spPr>
            <a:xfrm>
              <a:off x="5043655" y="1597235"/>
              <a:ext cx="30692" cy="31073"/>
            </a:xfrm>
            <a:custGeom>
              <a:avLst/>
              <a:gdLst/>
              <a:ahLst/>
              <a:cxnLst/>
              <a:rect l="l" t="t" r="r" b="b"/>
              <a:pathLst>
                <a:path w="965" h="97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7862;p88"/>
            <p:cNvSpPr/>
            <p:nvPr/>
          </p:nvSpPr>
          <p:spPr>
            <a:xfrm>
              <a:off x="4993657" y="1538046"/>
              <a:ext cx="36003" cy="26271"/>
            </a:xfrm>
            <a:custGeom>
              <a:avLst/>
              <a:gdLst/>
              <a:ahLst/>
              <a:cxnLst/>
              <a:rect l="l" t="t" r="r" b="b"/>
              <a:pathLst>
                <a:path w="1132" h="826" extrusionOk="0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7863;p88"/>
            <p:cNvSpPr/>
            <p:nvPr/>
          </p:nvSpPr>
          <p:spPr>
            <a:xfrm>
              <a:off x="4931924" y="1693795"/>
              <a:ext cx="146589" cy="104161"/>
            </a:xfrm>
            <a:custGeom>
              <a:avLst/>
              <a:gdLst/>
              <a:ahLst/>
              <a:cxnLst/>
              <a:rect l="l" t="t" r="r" b="b"/>
              <a:pathLst>
                <a:path w="4609" h="3275" extrusionOk="0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7864;p88"/>
            <p:cNvSpPr/>
            <p:nvPr/>
          </p:nvSpPr>
          <p:spPr>
            <a:xfrm>
              <a:off x="4882340" y="1509358"/>
              <a:ext cx="246171" cy="351095"/>
            </a:xfrm>
            <a:custGeom>
              <a:avLst/>
              <a:gdLst/>
              <a:ahLst/>
              <a:cxnLst/>
              <a:rect l="l" t="t" r="r" b="b"/>
              <a:pathLst>
                <a:path w="7740" h="11039" extrusionOk="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17993;p88"/>
          <p:cNvGrpSpPr/>
          <p:nvPr/>
        </p:nvGrpSpPr>
        <p:grpSpPr>
          <a:xfrm>
            <a:off x="6782446" y="5231073"/>
            <a:ext cx="977122" cy="664264"/>
            <a:chOff x="5283337" y="2478774"/>
            <a:chExt cx="358633" cy="243913"/>
          </a:xfrm>
          <a:solidFill>
            <a:srgbClr val="009CA8"/>
          </a:solidFill>
        </p:grpSpPr>
        <p:sp>
          <p:nvSpPr>
            <p:cNvPr id="31" name="Google Shape;17994;p88"/>
            <p:cNvSpPr/>
            <p:nvPr/>
          </p:nvSpPr>
          <p:spPr>
            <a:xfrm>
              <a:off x="5386735" y="2511056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Google Shape;17995;p88"/>
            <p:cNvSpPr/>
            <p:nvPr/>
          </p:nvSpPr>
          <p:spPr>
            <a:xfrm>
              <a:off x="5321599" y="2575811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Google Shape;17996;p88"/>
            <p:cNvSpPr/>
            <p:nvPr/>
          </p:nvSpPr>
          <p:spPr>
            <a:xfrm>
              <a:off x="5386735" y="2575811"/>
              <a:ext cx="21596" cy="20387"/>
            </a:xfrm>
            <a:custGeom>
              <a:avLst/>
              <a:gdLst/>
              <a:ahLst/>
              <a:cxnLst/>
              <a:rect l="l" t="t" r="r" b="b"/>
              <a:pathLst>
                <a:path w="679" h="641" extrusionOk="0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Google Shape;17997;p88"/>
            <p:cNvSpPr/>
            <p:nvPr/>
          </p:nvSpPr>
          <p:spPr>
            <a:xfrm>
              <a:off x="5321599" y="2511056"/>
              <a:ext cx="21977" cy="20387"/>
            </a:xfrm>
            <a:custGeom>
              <a:avLst/>
              <a:gdLst/>
              <a:ahLst/>
              <a:cxnLst/>
              <a:rect l="l" t="t" r="r" b="b"/>
              <a:pathLst>
                <a:path w="691" h="641" extrusionOk="0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Google Shape;17998;p88"/>
            <p:cNvSpPr/>
            <p:nvPr/>
          </p:nvSpPr>
          <p:spPr>
            <a:xfrm>
              <a:off x="5522670" y="2520916"/>
              <a:ext cx="17079" cy="15457"/>
            </a:xfrm>
            <a:custGeom>
              <a:avLst/>
              <a:gdLst/>
              <a:ahLst/>
              <a:cxnLst/>
              <a:rect l="l" t="t" r="r" b="b"/>
              <a:pathLst>
                <a:path w="537" h="486" extrusionOk="0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Google Shape;17999;p88"/>
            <p:cNvSpPr/>
            <p:nvPr/>
          </p:nvSpPr>
          <p:spPr>
            <a:xfrm>
              <a:off x="5473054" y="2570531"/>
              <a:ext cx="16698" cy="15839"/>
            </a:xfrm>
            <a:custGeom>
              <a:avLst/>
              <a:gdLst/>
              <a:ahLst/>
              <a:cxnLst/>
              <a:rect l="l" t="t" r="r" b="b"/>
              <a:pathLst>
                <a:path w="525" h="498" extrusionOk="0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Google Shape;18000;p88"/>
            <p:cNvSpPr/>
            <p:nvPr/>
          </p:nvSpPr>
          <p:spPr>
            <a:xfrm>
              <a:off x="5522670" y="2570531"/>
              <a:ext cx="17079" cy="15839"/>
            </a:xfrm>
            <a:custGeom>
              <a:avLst/>
              <a:gdLst/>
              <a:ahLst/>
              <a:cxnLst/>
              <a:rect l="l" t="t" r="r" b="b"/>
              <a:pathLst>
                <a:path w="537" h="498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Google Shape;18001;p88"/>
            <p:cNvSpPr/>
            <p:nvPr/>
          </p:nvSpPr>
          <p:spPr>
            <a:xfrm>
              <a:off x="5473054" y="2520916"/>
              <a:ext cx="16698" cy="15457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Google Shape;18002;p88"/>
            <p:cNvSpPr/>
            <p:nvPr/>
          </p:nvSpPr>
          <p:spPr>
            <a:xfrm>
              <a:off x="5343926" y="2638594"/>
              <a:ext cx="95860" cy="10623"/>
            </a:xfrm>
            <a:custGeom>
              <a:avLst/>
              <a:gdLst/>
              <a:ahLst/>
              <a:cxnLst/>
              <a:rect l="l" t="t" r="r" b="b"/>
              <a:pathLst>
                <a:path w="3014" h="33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Google Shape;18003;p88"/>
            <p:cNvSpPr/>
            <p:nvPr/>
          </p:nvSpPr>
          <p:spPr>
            <a:xfrm>
              <a:off x="5343926" y="2689323"/>
              <a:ext cx="20482" cy="10655"/>
            </a:xfrm>
            <a:custGeom>
              <a:avLst/>
              <a:gdLst/>
              <a:ahLst/>
              <a:cxnLst/>
              <a:rect l="l" t="t" r="r" b="b"/>
              <a:pathLst>
                <a:path w="644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Google Shape;18004;p88"/>
            <p:cNvSpPr/>
            <p:nvPr/>
          </p:nvSpPr>
          <p:spPr>
            <a:xfrm>
              <a:off x="5378021" y="2689323"/>
              <a:ext cx="61765" cy="10655"/>
            </a:xfrm>
            <a:custGeom>
              <a:avLst/>
              <a:gdLst/>
              <a:ahLst/>
              <a:cxnLst/>
              <a:rect l="l" t="t" r="r" b="b"/>
              <a:pathLst>
                <a:path w="1942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18005;p88"/>
            <p:cNvSpPr/>
            <p:nvPr/>
          </p:nvSpPr>
          <p:spPr>
            <a:xfrm>
              <a:off x="5343926" y="2663975"/>
              <a:ext cx="95860" cy="10241"/>
            </a:xfrm>
            <a:custGeom>
              <a:avLst/>
              <a:gdLst/>
              <a:ahLst/>
              <a:cxnLst/>
              <a:rect l="l" t="t" r="r" b="b"/>
              <a:pathLst>
                <a:path w="3014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18006;p88"/>
            <p:cNvSpPr/>
            <p:nvPr/>
          </p:nvSpPr>
          <p:spPr>
            <a:xfrm>
              <a:off x="5283337" y="2478774"/>
              <a:ext cx="287072" cy="149229"/>
            </a:xfrm>
            <a:custGeom>
              <a:avLst/>
              <a:gdLst/>
              <a:ahLst/>
              <a:cxnLst/>
              <a:rect l="l" t="t" r="r" b="b"/>
              <a:pathLst>
                <a:path w="9026" h="4692" extrusionOk="0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18007;p88"/>
            <p:cNvSpPr/>
            <p:nvPr/>
          </p:nvSpPr>
          <p:spPr>
            <a:xfrm>
              <a:off x="5336356" y="2524987"/>
              <a:ext cx="56836" cy="56836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18008;p88"/>
            <p:cNvSpPr/>
            <p:nvPr/>
          </p:nvSpPr>
          <p:spPr>
            <a:xfrm>
              <a:off x="5486699" y="2534083"/>
              <a:ext cx="38643" cy="39025"/>
            </a:xfrm>
            <a:custGeom>
              <a:avLst/>
              <a:gdLst/>
              <a:ahLst/>
              <a:cxnLst/>
              <a:rect l="l" t="t" r="r" b="b"/>
              <a:pathLst>
                <a:path w="1215" h="1227" extrusionOk="0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oogle Shape;18009;p88"/>
            <p:cNvSpPr/>
            <p:nvPr/>
          </p:nvSpPr>
          <p:spPr>
            <a:xfrm>
              <a:off x="5466248" y="2638594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oogle Shape;18010;p88"/>
            <p:cNvSpPr/>
            <p:nvPr/>
          </p:nvSpPr>
          <p:spPr>
            <a:xfrm>
              <a:off x="5316287" y="2582458"/>
              <a:ext cx="325683" cy="140228"/>
            </a:xfrm>
            <a:custGeom>
              <a:avLst/>
              <a:gdLst/>
              <a:ahLst/>
              <a:cxnLst/>
              <a:rect l="l" t="t" r="r" b="b"/>
              <a:pathLst>
                <a:path w="10240" h="4409" extrusionOk="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oogle Shape;16046;p85"/>
          <p:cNvGrpSpPr/>
          <p:nvPr/>
        </p:nvGrpSpPr>
        <p:grpSpPr>
          <a:xfrm>
            <a:off x="2973081" y="3980802"/>
            <a:ext cx="804857" cy="900019"/>
            <a:chOff x="861113" y="2885746"/>
            <a:chExt cx="333809" cy="373277"/>
          </a:xfrm>
          <a:solidFill>
            <a:srgbClr val="009CA8"/>
          </a:solidFill>
        </p:grpSpPr>
        <p:sp>
          <p:nvSpPr>
            <p:cNvPr id="68" name="Google Shape;16047;p85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Google Shape;16048;p85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oogle Shape;16049;p85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" name="Google Shape;16056;p85"/>
          <p:cNvSpPr/>
          <p:nvPr/>
        </p:nvSpPr>
        <p:spPr>
          <a:xfrm>
            <a:off x="4336645" y="5139546"/>
            <a:ext cx="919144" cy="7533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009C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Google Shape;16067;p85"/>
          <p:cNvGrpSpPr/>
          <p:nvPr/>
        </p:nvGrpSpPr>
        <p:grpSpPr>
          <a:xfrm>
            <a:off x="8255408" y="5162839"/>
            <a:ext cx="992264" cy="760921"/>
            <a:chOff x="3042703" y="1529137"/>
            <a:chExt cx="411535" cy="315587"/>
          </a:xfrm>
          <a:solidFill>
            <a:srgbClr val="009CA8"/>
          </a:solidFill>
        </p:grpSpPr>
        <p:sp>
          <p:nvSpPr>
            <p:cNvPr id="73" name="Google Shape;16068;p85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16069;p85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16070;p85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16071;p85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16072;p85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16073;p85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16074;p85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16075;p85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16076;p85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Google Shape;16077;p85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Google Shape;15684;p84"/>
          <p:cNvSpPr/>
          <p:nvPr/>
        </p:nvSpPr>
        <p:spPr>
          <a:xfrm>
            <a:off x="4366800" y="3995060"/>
            <a:ext cx="858834" cy="791838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009C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oogle Shape;15735;p84"/>
          <p:cNvGrpSpPr/>
          <p:nvPr/>
        </p:nvGrpSpPr>
        <p:grpSpPr>
          <a:xfrm>
            <a:off x="8203016" y="4187735"/>
            <a:ext cx="959058" cy="633654"/>
            <a:chOff x="5206262" y="4174817"/>
            <a:chExt cx="397763" cy="262804"/>
          </a:xfrm>
          <a:solidFill>
            <a:srgbClr val="009CA8"/>
          </a:solidFill>
        </p:grpSpPr>
        <p:sp>
          <p:nvSpPr>
            <p:cNvPr id="88" name="Google Shape;15736;p84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Google Shape;15737;p84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Google Shape;15738;p84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Google Shape;15739;p84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Google Shape;15740;p84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Google Shape;15741;p84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Google Shape;15742;p84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Google Shape;16176;p85"/>
          <p:cNvGrpSpPr/>
          <p:nvPr/>
        </p:nvGrpSpPr>
        <p:grpSpPr>
          <a:xfrm>
            <a:off x="2975584" y="5105017"/>
            <a:ext cx="832017" cy="815218"/>
            <a:chOff x="6657194" y="2434073"/>
            <a:chExt cx="375507" cy="367925"/>
          </a:xfrm>
          <a:solidFill>
            <a:srgbClr val="009CA8"/>
          </a:solidFill>
        </p:grpSpPr>
        <p:sp>
          <p:nvSpPr>
            <p:cNvPr id="100" name="Google Shape;16177;p85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Google Shape;16178;p85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Google Shape;16179;p85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2501756" y="2875891"/>
            <a:ext cx="3256701" cy="703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D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საჭიროებები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9D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6333208" y="2893200"/>
            <a:ext cx="3256701" cy="7034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5E89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5E89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სურვილები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5E89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6641" y="3237006"/>
            <a:ext cx="5714613" cy="3481157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09526" y="3237005"/>
            <a:ext cx="5714613" cy="3481156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545174" y="2876550"/>
            <a:ext cx="4801927" cy="7975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გაუთვალისწინებელი მოვლენებისთვის მზადყოფნა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18540" y="1596505"/>
            <a:ext cx="6870240" cy="7697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დაზოგე</a:t>
            </a: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დააგროვე ფული</a:t>
            </a:r>
            <a:r>
              <a:rPr kumimoji="0" lang="ka-GE" sz="24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მომავლისთვის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Graphic 18" descr="Wallet">
            <a:extLst>
              <a:ext uri="{FF2B5EF4-FFF2-40B4-BE49-F238E27FC236}">
                <a16:creationId xmlns:a16="http://schemas.microsoft.com/office/drawing/2014/main" id="{3406B290-DB12-71CF-D834-75CC904840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4136" y="407790"/>
            <a:ext cx="914400" cy="914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76188" y="1694956"/>
            <a:ext cx="500461" cy="549573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000" dirty="0">
                <a:solidFill>
                  <a:srgbClr val="FB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3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ნაბიჯი: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როგორ ვმართო ფული ჭკვიანურად?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62000" y="2876550"/>
            <a:ext cx="4801927" cy="7975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2400" dirty="0" smtClean="0">
                <a:solidFill>
                  <a:srgbClr val="009C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ფინანსური მიზნების მიღწევა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580" y="1622667"/>
            <a:ext cx="3514381" cy="4606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409" y="1585540"/>
            <a:ext cx="3688930" cy="4630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0" descr="Coins">
            <a:extLst>
              <a:ext uri="{FF2B5EF4-FFF2-40B4-BE49-F238E27FC236}">
                <a16:creationId xmlns:a16="http://schemas.microsoft.com/office/drawing/2014/main" id="{19C52208-5261-6D38-5761-23C0C1A1DA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70697" y="372644"/>
            <a:ext cx="914400" cy="914400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სად შევინახოთ ჩვენი დანაზოგი?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6" name="Freeform: Shape 7">
            <a:extLst>
              <a:ext uri="{FF2B5EF4-FFF2-40B4-BE49-F238E27FC236}">
                <a16:creationId xmlns:a16="http://schemas.microsoft.com/office/drawing/2014/main" id="{BD5A0FAD-E871-4E30-A64D-0EBC603B0C91}"/>
              </a:ext>
            </a:extLst>
          </p:cNvPr>
          <p:cNvSpPr/>
          <p:nvPr/>
        </p:nvSpPr>
        <p:spPr>
          <a:xfrm>
            <a:off x="2099720" y="1463056"/>
            <a:ext cx="2370753" cy="697980"/>
          </a:xfrm>
          <a:custGeom>
            <a:avLst/>
            <a:gdLst>
              <a:gd name="connsiteX0" fmla="*/ 799733 w 2744013"/>
              <a:gd name="connsiteY0" fmla="*/ 63609 h 1283900"/>
              <a:gd name="connsiteX1" fmla="*/ 82281 w 2744013"/>
              <a:gd name="connsiteY1" fmla="*/ 316827 h 1283900"/>
              <a:gd name="connsiteX2" fmla="*/ 138551 w 2744013"/>
              <a:gd name="connsiteY2" fmla="*/ 1174956 h 1283900"/>
              <a:gd name="connsiteX3" fmla="*/ 1179561 w 2744013"/>
              <a:gd name="connsiteY3" fmla="*/ 1273430 h 1283900"/>
              <a:gd name="connsiteX4" fmla="*/ 2361247 w 2744013"/>
              <a:gd name="connsiteY4" fmla="*/ 1189024 h 1283900"/>
              <a:gd name="connsiteX5" fmla="*/ 2741074 w 2744013"/>
              <a:gd name="connsiteY5" fmla="*/ 654452 h 1283900"/>
              <a:gd name="connsiteX6" fmla="*/ 2206502 w 2744013"/>
              <a:gd name="connsiteY6" fmla="*/ 49541 h 1283900"/>
              <a:gd name="connsiteX7" fmla="*/ 799733 w 2744013"/>
              <a:gd name="connsiteY7" fmla="*/ 63609 h 128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4013" h="1283900">
                <a:moveTo>
                  <a:pt x="799733" y="63609"/>
                </a:moveTo>
                <a:cubicBezTo>
                  <a:pt x="445696" y="108157"/>
                  <a:pt x="192478" y="131603"/>
                  <a:pt x="82281" y="316827"/>
                </a:cubicBezTo>
                <a:cubicBezTo>
                  <a:pt x="-27916" y="502051"/>
                  <a:pt x="-44329" y="1015522"/>
                  <a:pt x="138551" y="1174956"/>
                </a:cubicBezTo>
                <a:cubicBezTo>
                  <a:pt x="321431" y="1334390"/>
                  <a:pt x="809112" y="1271085"/>
                  <a:pt x="1179561" y="1273430"/>
                </a:cubicBezTo>
                <a:cubicBezTo>
                  <a:pt x="1550010" y="1275775"/>
                  <a:pt x="2100995" y="1292187"/>
                  <a:pt x="2361247" y="1189024"/>
                </a:cubicBezTo>
                <a:cubicBezTo>
                  <a:pt x="2621499" y="1085861"/>
                  <a:pt x="2766865" y="844366"/>
                  <a:pt x="2741074" y="654452"/>
                </a:cubicBezTo>
                <a:cubicBezTo>
                  <a:pt x="2715283" y="464538"/>
                  <a:pt x="2532404" y="145670"/>
                  <a:pt x="2206502" y="49541"/>
                </a:cubicBezTo>
                <a:cubicBezTo>
                  <a:pt x="1880601" y="-46588"/>
                  <a:pt x="1153770" y="19061"/>
                  <a:pt x="799733" y="63609"/>
                </a:cubicBezTo>
                <a:close/>
              </a:path>
            </a:pathLst>
          </a:cu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ყულაბა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Freeform: Shape 8">
            <a:extLst>
              <a:ext uri="{FF2B5EF4-FFF2-40B4-BE49-F238E27FC236}">
                <a16:creationId xmlns:a16="http://schemas.microsoft.com/office/drawing/2014/main" id="{C804DBCB-219E-48C4-B407-D8A72A54B3D1}"/>
              </a:ext>
            </a:extLst>
          </p:cNvPr>
          <p:cNvSpPr/>
          <p:nvPr/>
        </p:nvSpPr>
        <p:spPr>
          <a:xfrm>
            <a:off x="7735861" y="1496332"/>
            <a:ext cx="2370753" cy="667142"/>
          </a:xfrm>
          <a:custGeom>
            <a:avLst/>
            <a:gdLst>
              <a:gd name="connsiteX0" fmla="*/ 214730 w 2238071"/>
              <a:gd name="connsiteY0" fmla="*/ 40223 h 851684"/>
              <a:gd name="connsiteX1" fmla="*/ 42452 w 2238071"/>
              <a:gd name="connsiteY1" fmla="*/ 225754 h 851684"/>
              <a:gd name="connsiteX2" fmla="*/ 29200 w 2238071"/>
              <a:gd name="connsiteY2" fmla="*/ 610067 h 851684"/>
              <a:gd name="connsiteX3" fmla="*/ 387008 w 2238071"/>
              <a:gd name="connsiteY3" fmla="*/ 822101 h 851684"/>
              <a:gd name="connsiteX4" fmla="*/ 1142382 w 2238071"/>
              <a:gd name="connsiteY4" fmla="*/ 848606 h 851684"/>
              <a:gd name="connsiteX5" fmla="*/ 2003774 w 2238071"/>
              <a:gd name="connsiteY5" fmla="*/ 808849 h 851684"/>
              <a:gd name="connsiteX6" fmla="*/ 2215808 w 2238071"/>
              <a:gd name="connsiteY6" fmla="*/ 557058 h 851684"/>
              <a:gd name="connsiteX7" fmla="*/ 2162800 w 2238071"/>
              <a:gd name="connsiteY7" fmla="*/ 132988 h 851684"/>
              <a:gd name="connsiteX8" fmla="*/ 1606208 w 2238071"/>
              <a:gd name="connsiteY8" fmla="*/ 53475 h 851684"/>
              <a:gd name="connsiteX9" fmla="*/ 731565 w 2238071"/>
              <a:gd name="connsiteY9" fmla="*/ 467 h 851684"/>
              <a:gd name="connsiteX10" fmla="*/ 214730 w 2238071"/>
              <a:gd name="connsiteY10" fmla="*/ 40223 h 85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071" h="851684">
                <a:moveTo>
                  <a:pt x="214730" y="40223"/>
                </a:moveTo>
                <a:cubicBezTo>
                  <a:pt x="99878" y="77771"/>
                  <a:pt x="73374" y="130780"/>
                  <a:pt x="42452" y="225754"/>
                </a:cubicBezTo>
                <a:cubicBezTo>
                  <a:pt x="11530" y="320728"/>
                  <a:pt x="-28226" y="510676"/>
                  <a:pt x="29200" y="610067"/>
                </a:cubicBezTo>
                <a:cubicBezTo>
                  <a:pt x="86626" y="709458"/>
                  <a:pt x="201478" y="782344"/>
                  <a:pt x="387008" y="822101"/>
                </a:cubicBezTo>
                <a:cubicBezTo>
                  <a:pt x="572538" y="861858"/>
                  <a:pt x="872921" y="850815"/>
                  <a:pt x="1142382" y="848606"/>
                </a:cubicBezTo>
                <a:cubicBezTo>
                  <a:pt x="1411843" y="846397"/>
                  <a:pt x="1824870" y="857440"/>
                  <a:pt x="2003774" y="808849"/>
                </a:cubicBezTo>
                <a:cubicBezTo>
                  <a:pt x="2182678" y="760258"/>
                  <a:pt x="2189304" y="669701"/>
                  <a:pt x="2215808" y="557058"/>
                </a:cubicBezTo>
                <a:cubicBezTo>
                  <a:pt x="2242312" y="444415"/>
                  <a:pt x="2264400" y="216919"/>
                  <a:pt x="2162800" y="132988"/>
                </a:cubicBezTo>
                <a:cubicBezTo>
                  <a:pt x="2061200" y="49058"/>
                  <a:pt x="1844747" y="75562"/>
                  <a:pt x="1606208" y="53475"/>
                </a:cubicBezTo>
                <a:cubicBezTo>
                  <a:pt x="1367669" y="31388"/>
                  <a:pt x="956852" y="2676"/>
                  <a:pt x="731565" y="467"/>
                </a:cubicBezTo>
                <a:cubicBezTo>
                  <a:pt x="506278" y="-1742"/>
                  <a:pt x="329582" y="2675"/>
                  <a:pt x="214730" y="40223"/>
                </a:cubicBezTo>
                <a:close/>
              </a:path>
            </a:pathLst>
          </a:cu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ბანკი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Freeform: Shape 9">
            <a:extLst>
              <a:ext uri="{FF2B5EF4-FFF2-40B4-BE49-F238E27FC236}">
                <a16:creationId xmlns:a16="http://schemas.microsoft.com/office/drawing/2014/main" id="{CF791D59-E1B5-4274-82A2-E39DAA37A1F2}"/>
              </a:ext>
            </a:extLst>
          </p:cNvPr>
          <p:cNvSpPr/>
          <p:nvPr/>
        </p:nvSpPr>
        <p:spPr>
          <a:xfrm>
            <a:off x="577635" y="2407568"/>
            <a:ext cx="2230405" cy="2581712"/>
          </a:xfrm>
          <a:custGeom>
            <a:avLst/>
            <a:gdLst>
              <a:gd name="connsiteX0" fmla="*/ 288743 w 2265784"/>
              <a:gd name="connsiteY0" fmla="*/ 34026 h 2937042"/>
              <a:gd name="connsiteX1" fmla="*/ 1870801 w 2265784"/>
              <a:gd name="connsiteY1" fmla="*/ 135626 h 2937042"/>
              <a:gd name="connsiteX2" fmla="*/ 1986915 w 2265784"/>
              <a:gd name="connsiteY2" fmla="*/ 658140 h 2937042"/>
              <a:gd name="connsiteX3" fmla="*/ 2001429 w 2265784"/>
              <a:gd name="connsiteY3" fmla="*/ 1064540 h 2937042"/>
              <a:gd name="connsiteX4" fmla="*/ 2262686 w 2265784"/>
              <a:gd name="connsiteY4" fmla="*/ 1587055 h 2937042"/>
              <a:gd name="connsiteX5" fmla="*/ 1943372 w 2265784"/>
              <a:gd name="connsiteY5" fmla="*/ 1964426 h 2937042"/>
              <a:gd name="connsiteX6" fmla="*/ 2204629 w 2265784"/>
              <a:gd name="connsiteY6" fmla="*/ 2385340 h 2937042"/>
              <a:gd name="connsiteX7" fmla="*/ 2088515 w 2265784"/>
              <a:gd name="connsiteY7" fmla="*/ 2893340 h 2937042"/>
              <a:gd name="connsiteX8" fmla="*/ 448401 w 2265784"/>
              <a:gd name="connsiteY8" fmla="*/ 2878826 h 2937042"/>
              <a:gd name="connsiteX9" fmla="*/ 12972 w 2265784"/>
              <a:gd name="connsiteY9" fmla="*/ 2617569 h 2937042"/>
              <a:gd name="connsiteX10" fmla="*/ 114572 w 2265784"/>
              <a:gd name="connsiteY10" fmla="*/ 1964426 h 2937042"/>
              <a:gd name="connsiteX11" fmla="*/ 114572 w 2265784"/>
              <a:gd name="connsiteY11" fmla="*/ 1398369 h 2937042"/>
              <a:gd name="connsiteX12" fmla="*/ 100058 w 2265784"/>
              <a:gd name="connsiteY12" fmla="*/ 629112 h 2937042"/>
              <a:gd name="connsiteX13" fmla="*/ 288743 w 2265784"/>
              <a:gd name="connsiteY13" fmla="*/ 34026 h 29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5784" h="2937042">
                <a:moveTo>
                  <a:pt x="288743" y="34026"/>
                </a:moveTo>
                <a:cubicBezTo>
                  <a:pt x="583867" y="-48222"/>
                  <a:pt x="1587772" y="31607"/>
                  <a:pt x="1870801" y="135626"/>
                </a:cubicBezTo>
                <a:cubicBezTo>
                  <a:pt x="2153830" y="239645"/>
                  <a:pt x="1965144" y="503321"/>
                  <a:pt x="1986915" y="658140"/>
                </a:cubicBezTo>
                <a:cubicBezTo>
                  <a:pt x="2008686" y="812959"/>
                  <a:pt x="1955467" y="909721"/>
                  <a:pt x="2001429" y="1064540"/>
                </a:cubicBezTo>
                <a:cubicBezTo>
                  <a:pt x="2047391" y="1219359"/>
                  <a:pt x="2272362" y="1437074"/>
                  <a:pt x="2262686" y="1587055"/>
                </a:cubicBezTo>
                <a:cubicBezTo>
                  <a:pt x="2253010" y="1737036"/>
                  <a:pt x="1953048" y="1831379"/>
                  <a:pt x="1943372" y="1964426"/>
                </a:cubicBezTo>
                <a:cubicBezTo>
                  <a:pt x="1933696" y="2097473"/>
                  <a:pt x="2180439" y="2230521"/>
                  <a:pt x="2204629" y="2385340"/>
                </a:cubicBezTo>
                <a:cubicBezTo>
                  <a:pt x="2228819" y="2540159"/>
                  <a:pt x="2381220" y="2811092"/>
                  <a:pt x="2088515" y="2893340"/>
                </a:cubicBezTo>
                <a:cubicBezTo>
                  <a:pt x="1795810" y="2975588"/>
                  <a:pt x="794325" y="2924788"/>
                  <a:pt x="448401" y="2878826"/>
                </a:cubicBezTo>
                <a:cubicBezTo>
                  <a:pt x="102477" y="2832864"/>
                  <a:pt x="68610" y="2769969"/>
                  <a:pt x="12972" y="2617569"/>
                </a:cubicBezTo>
                <a:cubicBezTo>
                  <a:pt x="-42666" y="2465169"/>
                  <a:pt x="97639" y="2167626"/>
                  <a:pt x="114572" y="1964426"/>
                </a:cubicBezTo>
                <a:cubicBezTo>
                  <a:pt x="131505" y="1761226"/>
                  <a:pt x="116991" y="1620921"/>
                  <a:pt x="114572" y="1398369"/>
                </a:cubicBezTo>
                <a:cubicBezTo>
                  <a:pt x="112153" y="1175817"/>
                  <a:pt x="63772" y="858922"/>
                  <a:pt x="100058" y="629112"/>
                </a:cubicBezTo>
                <a:cubicBezTo>
                  <a:pt x="136344" y="399302"/>
                  <a:pt x="-6381" y="116274"/>
                  <a:pt x="288743" y="3402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05E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მარტივია, 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მოსახერხებელია ბავშვებისთვის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Freeform: Shape 10">
            <a:extLst>
              <a:ext uri="{FF2B5EF4-FFF2-40B4-BE49-F238E27FC236}">
                <a16:creationId xmlns:a16="http://schemas.microsoft.com/office/drawing/2014/main" id="{0A411E19-9533-4C78-A3AA-1334F4526F3C}"/>
              </a:ext>
            </a:extLst>
          </p:cNvPr>
          <p:cNvSpPr/>
          <p:nvPr/>
        </p:nvSpPr>
        <p:spPr>
          <a:xfrm>
            <a:off x="3147423" y="3605042"/>
            <a:ext cx="2370753" cy="2581712"/>
          </a:xfrm>
          <a:custGeom>
            <a:avLst/>
            <a:gdLst>
              <a:gd name="connsiteX0" fmla="*/ 882294 w 2648139"/>
              <a:gd name="connsiteY0" fmla="*/ 60366 h 2460337"/>
              <a:gd name="connsiteX1" fmla="*/ 374294 w 2648139"/>
              <a:gd name="connsiteY1" fmla="*/ 16823 h 2460337"/>
              <a:gd name="connsiteX2" fmla="*/ 171094 w 2648139"/>
              <a:gd name="connsiteY2" fmla="*/ 89395 h 2460337"/>
              <a:gd name="connsiteX3" fmla="*/ 185609 w 2648139"/>
              <a:gd name="connsiteY3" fmla="*/ 278080 h 2460337"/>
              <a:gd name="connsiteX4" fmla="*/ 359780 w 2648139"/>
              <a:gd name="connsiteY4" fmla="*/ 553852 h 2460337"/>
              <a:gd name="connsiteX5" fmla="*/ 490409 w 2648139"/>
              <a:gd name="connsiteY5" fmla="*/ 800595 h 2460337"/>
              <a:gd name="connsiteX6" fmla="*/ 475894 w 2648139"/>
              <a:gd name="connsiteY6" fmla="*/ 1032823 h 2460337"/>
              <a:gd name="connsiteX7" fmla="*/ 214637 w 2648139"/>
              <a:gd name="connsiteY7" fmla="*/ 1134423 h 2460337"/>
              <a:gd name="connsiteX8" fmla="*/ 287209 w 2648139"/>
              <a:gd name="connsiteY8" fmla="*/ 1569852 h 2460337"/>
              <a:gd name="connsiteX9" fmla="*/ 287209 w 2648139"/>
              <a:gd name="connsiteY9" fmla="*/ 1831109 h 2460337"/>
              <a:gd name="connsiteX10" fmla="*/ 25951 w 2648139"/>
              <a:gd name="connsiteY10" fmla="*/ 2237509 h 2460337"/>
              <a:gd name="connsiteX11" fmla="*/ 1012923 w 2648139"/>
              <a:gd name="connsiteY11" fmla="*/ 2455223 h 2460337"/>
              <a:gd name="connsiteX12" fmla="*/ 2449837 w 2648139"/>
              <a:gd name="connsiteY12" fmla="*/ 2339109 h 2460337"/>
              <a:gd name="connsiteX13" fmla="*/ 2638523 w 2648139"/>
              <a:gd name="connsiteY13" fmla="*/ 1787566 h 2460337"/>
              <a:gd name="connsiteX14" fmla="*/ 2478866 w 2648139"/>
              <a:gd name="connsiteY14" fmla="*/ 1613395 h 2460337"/>
              <a:gd name="connsiteX15" fmla="*/ 2536923 w 2648139"/>
              <a:gd name="connsiteY15" fmla="*/ 1018309 h 2460337"/>
              <a:gd name="connsiteX16" fmla="*/ 2304694 w 2648139"/>
              <a:gd name="connsiteY16" fmla="*/ 786080 h 2460337"/>
              <a:gd name="connsiteX17" fmla="*/ 2507894 w 2648139"/>
              <a:gd name="connsiteY17" fmla="*/ 524823 h 2460337"/>
              <a:gd name="connsiteX18" fmla="*/ 2551437 w 2648139"/>
              <a:gd name="connsiteY18" fmla="*/ 147452 h 2460337"/>
              <a:gd name="connsiteX19" fmla="*/ 1985380 w 2648139"/>
              <a:gd name="connsiteY19" fmla="*/ 2309 h 2460337"/>
              <a:gd name="connsiteX20" fmla="*/ 1419323 w 2648139"/>
              <a:gd name="connsiteY20" fmla="*/ 60366 h 2460337"/>
              <a:gd name="connsiteX21" fmla="*/ 882294 w 2648139"/>
              <a:gd name="connsiteY21" fmla="*/ 60366 h 246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48139" h="2460337">
                <a:moveTo>
                  <a:pt x="882294" y="60366"/>
                </a:moveTo>
                <a:cubicBezTo>
                  <a:pt x="708123" y="53109"/>
                  <a:pt x="492827" y="11985"/>
                  <a:pt x="374294" y="16823"/>
                </a:cubicBezTo>
                <a:cubicBezTo>
                  <a:pt x="255761" y="21661"/>
                  <a:pt x="202542" y="45852"/>
                  <a:pt x="171094" y="89395"/>
                </a:cubicBezTo>
                <a:cubicBezTo>
                  <a:pt x="139646" y="132938"/>
                  <a:pt x="154161" y="200671"/>
                  <a:pt x="185609" y="278080"/>
                </a:cubicBezTo>
                <a:cubicBezTo>
                  <a:pt x="217057" y="355489"/>
                  <a:pt x="308980" y="466766"/>
                  <a:pt x="359780" y="553852"/>
                </a:cubicBezTo>
                <a:cubicBezTo>
                  <a:pt x="410580" y="640938"/>
                  <a:pt x="471057" y="720767"/>
                  <a:pt x="490409" y="800595"/>
                </a:cubicBezTo>
                <a:cubicBezTo>
                  <a:pt x="509761" y="880424"/>
                  <a:pt x="521856" y="977185"/>
                  <a:pt x="475894" y="1032823"/>
                </a:cubicBezTo>
                <a:cubicBezTo>
                  <a:pt x="429932" y="1088461"/>
                  <a:pt x="246084" y="1044918"/>
                  <a:pt x="214637" y="1134423"/>
                </a:cubicBezTo>
                <a:cubicBezTo>
                  <a:pt x="183190" y="1223928"/>
                  <a:pt x="275114" y="1453738"/>
                  <a:pt x="287209" y="1569852"/>
                </a:cubicBezTo>
                <a:cubicBezTo>
                  <a:pt x="299304" y="1685966"/>
                  <a:pt x="330752" y="1719833"/>
                  <a:pt x="287209" y="1831109"/>
                </a:cubicBezTo>
                <a:cubicBezTo>
                  <a:pt x="243666" y="1942385"/>
                  <a:pt x="-95001" y="2133490"/>
                  <a:pt x="25951" y="2237509"/>
                </a:cubicBezTo>
                <a:cubicBezTo>
                  <a:pt x="146903" y="2341528"/>
                  <a:pt x="608942" y="2438290"/>
                  <a:pt x="1012923" y="2455223"/>
                </a:cubicBezTo>
                <a:cubicBezTo>
                  <a:pt x="1416904" y="2472156"/>
                  <a:pt x="2178904" y="2450385"/>
                  <a:pt x="2449837" y="2339109"/>
                </a:cubicBezTo>
                <a:cubicBezTo>
                  <a:pt x="2720770" y="2227833"/>
                  <a:pt x="2633685" y="1908518"/>
                  <a:pt x="2638523" y="1787566"/>
                </a:cubicBezTo>
                <a:cubicBezTo>
                  <a:pt x="2643361" y="1666614"/>
                  <a:pt x="2495799" y="1741604"/>
                  <a:pt x="2478866" y="1613395"/>
                </a:cubicBezTo>
                <a:cubicBezTo>
                  <a:pt x="2461933" y="1485186"/>
                  <a:pt x="2565952" y="1156195"/>
                  <a:pt x="2536923" y="1018309"/>
                </a:cubicBezTo>
                <a:cubicBezTo>
                  <a:pt x="2507894" y="880423"/>
                  <a:pt x="2309532" y="868328"/>
                  <a:pt x="2304694" y="786080"/>
                </a:cubicBezTo>
                <a:cubicBezTo>
                  <a:pt x="2299856" y="703832"/>
                  <a:pt x="2466770" y="631261"/>
                  <a:pt x="2507894" y="524823"/>
                </a:cubicBezTo>
                <a:cubicBezTo>
                  <a:pt x="2549018" y="418385"/>
                  <a:pt x="2638523" y="234538"/>
                  <a:pt x="2551437" y="147452"/>
                </a:cubicBezTo>
                <a:cubicBezTo>
                  <a:pt x="2464351" y="60366"/>
                  <a:pt x="2174066" y="16823"/>
                  <a:pt x="1985380" y="2309"/>
                </a:cubicBezTo>
                <a:cubicBezTo>
                  <a:pt x="1796694" y="-12205"/>
                  <a:pt x="1603171" y="45852"/>
                  <a:pt x="1419323" y="60366"/>
                </a:cubicBezTo>
                <a:cubicBezTo>
                  <a:pt x="1235475" y="74880"/>
                  <a:pt x="1056465" y="67623"/>
                  <a:pt x="882294" y="6036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F2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შეიძლება დაიკარგოს, ან მოიპარონ;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არაფერი ემატება;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შეიძლება </a:t>
            </a:r>
            <a:r>
              <a:rPr kumimoji="0" lang="ka-G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შემოგვეხარჯოს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Freeform: Shape 12">
            <a:extLst>
              <a:ext uri="{FF2B5EF4-FFF2-40B4-BE49-F238E27FC236}">
                <a16:creationId xmlns:a16="http://schemas.microsoft.com/office/drawing/2014/main" id="{CF494BA7-72E8-4751-BB38-762AEA3F2108}"/>
              </a:ext>
            </a:extLst>
          </p:cNvPr>
          <p:cNvSpPr/>
          <p:nvPr/>
        </p:nvSpPr>
        <p:spPr>
          <a:xfrm>
            <a:off x="6337736" y="2316537"/>
            <a:ext cx="2230405" cy="2581712"/>
          </a:xfrm>
          <a:custGeom>
            <a:avLst/>
            <a:gdLst>
              <a:gd name="connsiteX0" fmla="*/ 288743 w 2265784"/>
              <a:gd name="connsiteY0" fmla="*/ 34026 h 2937042"/>
              <a:gd name="connsiteX1" fmla="*/ 1870801 w 2265784"/>
              <a:gd name="connsiteY1" fmla="*/ 135626 h 2937042"/>
              <a:gd name="connsiteX2" fmla="*/ 1986915 w 2265784"/>
              <a:gd name="connsiteY2" fmla="*/ 658140 h 2937042"/>
              <a:gd name="connsiteX3" fmla="*/ 2001429 w 2265784"/>
              <a:gd name="connsiteY3" fmla="*/ 1064540 h 2937042"/>
              <a:gd name="connsiteX4" fmla="*/ 2262686 w 2265784"/>
              <a:gd name="connsiteY4" fmla="*/ 1587055 h 2937042"/>
              <a:gd name="connsiteX5" fmla="*/ 1943372 w 2265784"/>
              <a:gd name="connsiteY5" fmla="*/ 1964426 h 2937042"/>
              <a:gd name="connsiteX6" fmla="*/ 2204629 w 2265784"/>
              <a:gd name="connsiteY6" fmla="*/ 2385340 h 2937042"/>
              <a:gd name="connsiteX7" fmla="*/ 2088515 w 2265784"/>
              <a:gd name="connsiteY7" fmla="*/ 2893340 h 2937042"/>
              <a:gd name="connsiteX8" fmla="*/ 448401 w 2265784"/>
              <a:gd name="connsiteY8" fmla="*/ 2878826 h 2937042"/>
              <a:gd name="connsiteX9" fmla="*/ 12972 w 2265784"/>
              <a:gd name="connsiteY9" fmla="*/ 2617569 h 2937042"/>
              <a:gd name="connsiteX10" fmla="*/ 114572 w 2265784"/>
              <a:gd name="connsiteY10" fmla="*/ 1964426 h 2937042"/>
              <a:gd name="connsiteX11" fmla="*/ 114572 w 2265784"/>
              <a:gd name="connsiteY11" fmla="*/ 1398369 h 2937042"/>
              <a:gd name="connsiteX12" fmla="*/ 100058 w 2265784"/>
              <a:gd name="connsiteY12" fmla="*/ 629112 h 2937042"/>
              <a:gd name="connsiteX13" fmla="*/ 288743 w 2265784"/>
              <a:gd name="connsiteY13" fmla="*/ 34026 h 293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5784" h="2937042">
                <a:moveTo>
                  <a:pt x="288743" y="34026"/>
                </a:moveTo>
                <a:cubicBezTo>
                  <a:pt x="583867" y="-48222"/>
                  <a:pt x="1587772" y="31607"/>
                  <a:pt x="1870801" y="135626"/>
                </a:cubicBezTo>
                <a:cubicBezTo>
                  <a:pt x="2153830" y="239645"/>
                  <a:pt x="1965144" y="503321"/>
                  <a:pt x="1986915" y="658140"/>
                </a:cubicBezTo>
                <a:cubicBezTo>
                  <a:pt x="2008686" y="812959"/>
                  <a:pt x="1955467" y="909721"/>
                  <a:pt x="2001429" y="1064540"/>
                </a:cubicBezTo>
                <a:cubicBezTo>
                  <a:pt x="2047391" y="1219359"/>
                  <a:pt x="2272362" y="1437074"/>
                  <a:pt x="2262686" y="1587055"/>
                </a:cubicBezTo>
                <a:cubicBezTo>
                  <a:pt x="2253010" y="1737036"/>
                  <a:pt x="1953048" y="1831379"/>
                  <a:pt x="1943372" y="1964426"/>
                </a:cubicBezTo>
                <a:cubicBezTo>
                  <a:pt x="1933696" y="2097473"/>
                  <a:pt x="2180439" y="2230521"/>
                  <a:pt x="2204629" y="2385340"/>
                </a:cubicBezTo>
                <a:cubicBezTo>
                  <a:pt x="2228819" y="2540159"/>
                  <a:pt x="2381220" y="2811092"/>
                  <a:pt x="2088515" y="2893340"/>
                </a:cubicBezTo>
                <a:cubicBezTo>
                  <a:pt x="1795810" y="2975588"/>
                  <a:pt x="794325" y="2924788"/>
                  <a:pt x="448401" y="2878826"/>
                </a:cubicBezTo>
                <a:cubicBezTo>
                  <a:pt x="102477" y="2832864"/>
                  <a:pt x="68610" y="2769969"/>
                  <a:pt x="12972" y="2617569"/>
                </a:cubicBezTo>
                <a:cubicBezTo>
                  <a:pt x="-42666" y="2465169"/>
                  <a:pt x="97639" y="2167626"/>
                  <a:pt x="114572" y="1964426"/>
                </a:cubicBezTo>
                <a:cubicBezTo>
                  <a:pt x="131505" y="1761226"/>
                  <a:pt x="116991" y="1620921"/>
                  <a:pt x="114572" y="1398369"/>
                </a:cubicBezTo>
                <a:cubicBezTo>
                  <a:pt x="112153" y="1175817"/>
                  <a:pt x="63772" y="858922"/>
                  <a:pt x="100058" y="629112"/>
                </a:cubicBezTo>
                <a:cubicBezTo>
                  <a:pt x="136344" y="399302"/>
                  <a:pt x="-6381" y="116274"/>
                  <a:pt x="288743" y="3402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05E8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დაცულია;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ემატება სარგებელი;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დახარჯვის ცდუნება ნაკლებია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Freeform: Shape 13">
            <a:extLst>
              <a:ext uri="{FF2B5EF4-FFF2-40B4-BE49-F238E27FC236}">
                <a16:creationId xmlns:a16="http://schemas.microsoft.com/office/drawing/2014/main" id="{D69BFEDF-8628-4107-A19B-B69011E17736}"/>
              </a:ext>
            </a:extLst>
          </p:cNvPr>
          <p:cNvSpPr/>
          <p:nvPr/>
        </p:nvSpPr>
        <p:spPr>
          <a:xfrm>
            <a:off x="8965071" y="3580519"/>
            <a:ext cx="2370753" cy="2581712"/>
          </a:xfrm>
          <a:custGeom>
            <a:avLst/>
            <a:gdLst>
              <a:gd name="connsiteX0" fmla="*/ 882294 w 2648139"/>
              <a:gd name="connsiteY0" fmla="*/ 60366 h 2460337"/>
              <a:gd name="connsiteX1" fmla="*/ 374294 w 2648139"/>
              <a:gd name="connsiteY1" fmla="*/ 16823 h 2460337"/>
              <a:gd name="connsiteX2" fmla="*/ 171094 w 2648139"/>
              <a:gd name="connsiteY2" fmla="*/ 89395 h 2460337"/>
              <a:gd name="connsiteX3" fmla="*/ 185609 w 2648139"/>
              <a:gd name="connsiteY3" fmla="*/ 278080 h 2460337"/>
              <a:gd name="connsiteX4" fmla="*/ 359780 w 2648139"/>
              <a:gd name="connsiteY4" fmla="*/ 553852 h 2460337"/>
              <a:gd name="connsiteX5" fmla="*/ 490409 w 2648139"/>
              <a:gd name="connsiteY5" fmla="*/ 800595 h 2460337"/>
              <a:gd name="connsiteX6" fmla="*/ 475894 w 2648139"/>
              <a:gd name="connsiteY6" fmla="*/ 1032823 h 2460337"/>
              <a:gd name="connsiteX7" fmla="*/ 214637 w 2648139"/>
              <a:gd name="connsiteY7" fmla="*/ 1134423 h 2460337"/>
              <a:gd name="connsiteX8" fmla="*/ 287209 w 2648139"/>
              <a:gd name="connsiteY8" fmla="*/ 1569852 h 2460337"/>
              <a:gd name="connsiteX9" fmla="*/ 287209 w 2648139"/>
              <a:gd name="connsiteY9" fmla="*/ 1831109 h 2460337"/>
              <a:gd name="connsiteX10" fmla="*/ 25951 w 2648139"/>
              <a:gd name="connsiteY10" fmla="*/ 2237509 h 2460337"/>
              <a:gd name="connsiteX11" fmla="*/ 1012923 w 2648139"/>
              <a:gd name="connsiteY11" fmla="*/ 2455223 h 2460337"/>
              <a:gd name="connsiteX12" fmla="*/ 2449837 w 2648139"/>
              <a:gd name="connsiteY12" fmla="*/ 2339109 h 2460337"/>
              <a:gd name="connsiteX13" fmla="*/ 2638523 w 2648139"/>
              <a:gd name="connsiteY13" fmla="*/ 1787566 h 2460337"/>
              <a:gd name="connsiteX14" fmla="*/ 2478866 w 2648139"/>
              <a:gd name="connsiteY14" fmla="*/ 1613395 h 2460337"/>
              <a:gd name="connsiteX15" fmla="*/ 2536923 w 2648139"/>
              <a:gd name="connsiteY15" fmla="*/ 1018309 h 2460337"/>
              <a:gd name="connsiteX16" fmla="*/ 2304694 w 2648139"/>
              <a:gd name="connsiteY16" fmla="*/ 786080 h 2460337"/>
              <a:gd name="connsiteX17" fmla="*/ 2507894 w 2648139"/>
              <a:gd name="connsiteY17" fmla="*/ 524823 h 2460337"/>
              <a:gd name="connsiteX18" fmla="*/ 2551437 w 2648139"/>
              <a:gd name="connsiteY18" fmla="*/ 147452 h 2460337"/>
              <a:gd name="connsiteX19" fmla="*/ 1985380 w 2648139"/>
              <a:gd name="connsiteY19" fmla="*/ 2309 h 2460337"/>
              <a:gd name="connsiteX20" fmla="*/ 1419323 w 2648139"/>
              <a:gd name="connsiteY20" fmla="*/ 60366 h 2460337"/>
              <a:gd name="connsiteX21" fmla="*/ 882294 w 2648139"/>
              <a:gd name="connsiteY21" fmla="*/ 60366 h 246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48139" h="2460337">
                <a:moveTo>
                  <a:pt x="882294" y="60366"/>
                </a:moveTo>
                <a:cubicBezTo>
                  <a:pt x="708123" y="53109"/>
                  <a:pt x="492827" y="11985"/>
                  <a:pt x="374294" y="16823"/>
                </a:cubicBezTo>
                <a:cubicBezTo>
                  <a:pt x="255761" y="21661"/>
                  <a:pt x="202542" y="45852"/>
                  <a:pt x="171094" y="89395"/>
                </a:cubicBezTo>
                <a:cubicBezTo>
                  <a:pt x="139646" y="132938"/>
                  <a:pt x="154161" y="200671"/>
                  <a:pt x="185609" y="278080"/>
                </a:cubicBezTo>
                <a:cubicBezTo>
                  <a:pt x="217057" y="355489"/>
                  <a:pt x="308980" y="466766"/>
                  <a:pt x="359780" y="553852"/>
                </a:cubicBezTo>
                <a:cubicBezTo>
                  <a:pt x="410580" y="640938"/>
                  <a:pt x="471057" y="720767"/>
                  <a:pt x="490409" y="800595"/>
                </a:cubicBezTo>
                <a:cubicBezTo>
                  <a:pt x="509761" y="880424"/>
                  <a:pt x="521856" y="977185"/>
                  <a:pt x="475894" y="1032823"/>
                </a:cubicBezTo>
                <a:cubicBezTo>
                  <a:pt x="429932" y="1088461"/>
                  <a:pt x="246084" y="1044918"/>
                  <a:pt x="214637" y="1134423"/>
                </a:cubicBezTo>
                <a:cubicBezTo>
                  <a:pt x="183190" y="1223928"/>
                  <a:pt x="275114" y="1453738"/>
                  <a:pt x="287209" y="1569852"/>
                </a:cubicBezTo>
                <a:cubicBezTo>
                  <a:pt x="299304" y="1685966"/>
                  <a:pt x="330752" y="1719833"/>
                  <a:pt x="287209" y="1831109"/>
                </a:cubicBezTo>
                <a:cubicBezTo>
                  <a:pt x="243666" y="1942385"/>
                  <a:pt x="-95001" y="2133490"/>
                  <a:pt x="25951" y="2237509"/>
                </a:cubicBezTo>
                <a:cubicBezTo>
                  <a:pt x="146903" y="2341528"/>
                  <a:pt x="608942" y="2438290"/>
                  <a:pt x="1012923" y="2455223"/>
                </a:cubicBezTo>
                <a:cubicBezTo>
                  <a:pt x="1416904" y="2472156"/>
                  <a:pt x="2178904" y="2450385"/>
                  <a:pt x="2449837" y="2339109"/>
                </a:cubicBezTo>
                <a:cubicBezTo>
                  <a:pt x="2720770" y="2227833"/>
                  <a:pt x="2633685" y="1908518"/>
                  <a:pt x="2638523" y="1787566"/>
                </a:cubicBezTo>
                <a:cubicBezTo>
                  <a:pt x="2643361" y="1666614"/>
                  <a:pt x="2495799" y="1741604"/>
                  <a:pt x="2478866" y="1613395"/>
                </a:cubicBezTo>
                <a:cubicBezTo>
                  <a:pt x="2461933" y="1485186"/>
                  <a:pt x="2565952" y="1156195"/>
                  <a:pt x="2536923" y="1018309"/>
                </a:cubicBezTo>
                <a:cubicBezTo>
                  <a:pt x="2507894" y="880423"/>
                  <a:pt x="2309532" y="868328"/>
                  <a:pt x="2304694" y="786080"/>
                </a:cubicBezTo>
                <a:cubicBezTo>
                  <a:pt x="2299856" y="703832"/>
                  <a:pt x="2466770" y="631261"/>
                  <a:pt x="2507894" y="524823"/>
                </a:cubicBezTo>
                <a:cubicBezTo>
                  <a:pt x="2549018" y="418385"/>
                  <a:pt x="2638523" y="234538"/>
                  <a:pt x="2551437" y="147452"/>
                </a:cubicBezTo>
                <a:cubicBezTo>
                  <a:pt x="2464351" y="60366"/>
                  <a:pt x="2174066" y="16823"/>
                  <a:pt x="1985380" y="2309"/>
                </a:cubicBezTo>
                <a:cubicBezTo>
                  <a:pt x="1796694" y="-12205"/>
                  <a:pt x="1603171" y="45852"/>
                  <a:pt x="1419323" y="60366"/>
                </a:cubicBezTo>
                <a:cubicBezTo>
                  <a:pt x="1235475" y="74880"/>
                  <a:pt x="1056465" y="67623"/>
                  <a:pt x="882294" y="60366"/>
                </a:cubicBezTo>
                <a:close/>
              </a:path>
            </a:pathLst>
          </a:custGeom>
          <a:solidFill>
            <a:srgbClr val="F5F8FA">
              <a:alpha val="60000"/>
            </a:srgbClr>
          </a:solidFill>
          <a:ln w="28575">
            <a:solidFill>
              <a:srgbClr val="F21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შეზღუდული წვდომა - საჭიროა მშობლის / მეურვის თანხმობა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7" name="Graphic 4" descr="Zoom in">
            <a:extLst>
              <a:ext uri="{FF2B5EF4-FFF2-40B4-BE49-F238E27FC236}">
                <a16:creationId xmlns:a16="http://schemas.microsoft.com/office/drawing/2014/main" id="{2D4757C8-404F-4D69-8438-550FA3792C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965870" y="2528656"/>
            <a:ext cx="688921" cy="688921"/>
          </a:xfrm>
          <a:prstGeom prst="rect">
            <a:avLst/>
          </a:prstGeom>
        </p:spPr>
      </p:pic>
      <p:pic>
        <p:nvPicPr>
          <p:cNvPr id="38" name="Graphic 17" descr="Zoom out">
            <a:extLst>
              <a:ext uri="{FF2B5EF4-FFF2-40B4-BE49-F238E27FC236}">
                <a16:creationId xmlns:a16="http://schemas.microsoft.com/office/drawing/2014/main" id="{0DCC20D2-5038-4CBF-8045-E1A27AB39A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81430" y="3711333"/>
            <a:ext cx="688921" cy="688921"/>
          </a:xfrm>
          <a:prstGeom prst="rect">
            <a:avLst/>
          </a:prstGeom>
        </p:spPr>
      </p:pic>
      <p:pic>
        <p:nvPicPr>
          <p:cNvPr id="39" name="Graphic 18" descr="Zoom in">
            <a:extLst>
              <a:ext uri="{FF2B5EF4-FFF2-40B4-BE49-F238E27FC236}">
                <a16:creationId xmlns:a16="http://schemas.microsoft.com/office/drawing/2014/main" id="{9D3B54B4-215E-4E90-BEFF-6DBB414829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35861" y="2409968"/>
            <a:ext cx="688921" cy="688921"/>
          </a:xfrm>
          <a:prstGeom prst="rect">
            <a:avLst/>
          </a:prstGeom>
        </p:spPr>
      </p:pic>
      <p:pic>
        <p:nvPicPr>
          <p:cNvPr id="40" name="Graphic 19" descr="Zoom out">
            <a:extLst>
              <a:ext uri="{FF2B5EF4-FFF2-40B4-BE49-F238E27FC236}">
                <a16:creationId xmlns:a16="http://schemas.microsoft.com/office/drawing/2014/main" id="{B86741A6-6D56-48AE-B8B0-947A6A336A8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50668" y="3671759"/>
            <a:ext cx="688921" cy="6889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8D98054-97C4-4F33-8214-9F33B6FE5D0E}"/>
              </a:ext>
            </a:extLst>
          </p:cNvPr>
          <p:cNvSpPr txBox="1"/>
          <p:nvPr/>
        </p:nvSpPr>
        <p:spPr>
          <a:xfrm>
            <a:off x="5710611" y="1633566"/>
            <a:ext cx="88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თუ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3" descr="Credit card">
            <a:extLst>
              <a:ext uri="{FF2B5EF4-FFF2-40B4-BE49-F238E27FC236}">
                <a16:creationId xmlns:a16="http://schemas.microsoft.com/office/drawing/2014/main" id="{AEC4A298-D4CF-482C-AAAF-8E70E7CDD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3542" y="536691"/>
            <a:ext cx="780581" cy="780581"/>
          </a:xfrm>
          <a:prstGeom prst="rect">
            <a:avLst/>
          </a:prstGeom>
        </p:spPr>
      </p:pic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676189" y="1860738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საბანკო ბარათი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360065" y="1845744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დეპოზიტი / ყულაბა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002408" y="1830751"/>
            <a:ext cx="3344694" cy="9757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მობილბანკი</a:t>
            </a:r>
            <a:endParaRPr kumimoji="0" lang="ka-GE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6189" y="1535651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FA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0065" y="1476300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FA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02408" y="1450422"/>
            <a:ext cx="500461" cy="531627"/>
          </a:xfrm>
          <a:prstGeom prst="rect">
            <a:avLst/>
          </a:prstGeom>
          <a:solidFill>
            <a:srgbClr val="FF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BFAF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BFAF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Freeform: Shape 5">
            <a:extLst>
              <a:ext uri="{FF2B5EF4-FFF2-40B4-BE49-F238E27FC236}">
                <a16:creationId xmlns:a16="http://schemas.microsoft.com/office/drawing/2014/main" id="{3CC316A5-155D-4044-8F7C-4632CD9EC06D}"/>
              </a:ext>
            </a:extLst>
          </p:cNvPr>
          <p:cNvSpPr/>
          <p:nvPr/>
        </p:nvSpPr>
        <p:spPr>
          <a:xfrm>
            <a:off x="531229" y="3168480"/>
            <a:ext cx="3634613" cy="871616"/>
          </a:xfrm>
          <a:custGeom>
            <a:avLst/>
            <a:gdLst>
              <a:gd name="connsiteX0" fmla="*/ 331019 w 2757856"/>
              <a:gd name="connsiteY0" fmla="*/ 25020 h 746118"/>
              <a:gd name="connsiteX1" fmla="*/ 49665 w 2757856"/>
              <a:gd name="connsiteY1" fmla="*/ 193832 h 746118"/>
              <a:gd name="connsiteX2" fmla="*/ 35597 w 2757856"/>
              <a:gd name="connsiteY2" fmla="*/ 489254 h 746118"/>
              <a:gd name="connsiteX3" fmla="*/ 415425 w 2757856"/>
              <a:gd name="connsiteY3" fmla="*/ 728404 h 746118"/>
              <a:gd name="connsiteX4" fmla="*/ 1062539 w 2757856"/>
              <a:gd name="connsiteY4" fmla="*/ 728404 h 746118"/>
              <a:gd name="connsiteX5" fmla="*/ 1962871 w 2757856"/>
              <a:gd name="connsiteY5" fmla="*/ 728404 h 746118"/>
              <a:gd name="connsiteX6" fmla="*/ 2666256 w 2757856"/>
              <a:gd name="connsiteY6" fmla="*/ 643998 h 746118"/>
              <a:gd name="connsiteX7" fmla="*/ 2694391 w 2757856"/>
              <a:gd name="connsiteY7" fmla="*/ 151629 h 746118"/>
              <a:gd name="connsiteX8" fmla="*/ 2159819 w 2757856"/>
              <a:gd name="connsiteY8" fmla="*/ 10952 h 746118"/>
              <a:gd name="connsiteX9" fmla="*/ 331019 w 2757856"/>
              <a:gd name="connsiteY9" fmla="*/ 25020 h 74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7856" h="746118">
                <a:moveTo>
                  <a:pt x="331019" y="25020"/>
                </a:moveTo>
                <a:cubicBezTo>
                  <a:pt x="-20673" y="55500"/>
                  <a:pt x="98902" y="116460"/>
                  <a:pt x="49665" y="193832"/>
                </a:cubicBezTo>
                <a:cubicBezTo>
                  <a:pt x="428" y="271204"/>
                  <a:pt x="-25363" y="400159"/>
                  <a:pt x="35597" y="489254"/>
                </a:cubicBezTo>
                <a:cubicBezTo>
                  <a:pt x="96557" y="578349"/>
                  <a:pt x="244268" y="688546"/>
                  <a:pt x="415425" y="728404"/>
                </a:cubicBezTo>
                <a:cubicBezTo>
                  <a:pt x="586582" y="768262"/>
                  <a:pt x="1062539" y="728404"/>
                  <a:pt x="1062539" y="728404"/>
                </a:cubicBezTo>
                <a:cubicBezTo>
                  <a:pt x="1320447" y="728404"/>
                  <a:pt x="1695585" y="742472"/>
                  <a:pt x="1962871" y="728404"/>
                </a:cubicBezTo>
                <a:cubicBezTo>
                  <a:pt x="2230157" y="714336"/>
                  <a:pt x="2544336" y="740127"/>
                  <a:pt x="2666256" y="643998"/>
                </a:cubicBezTo>
                <a:cubicBezTo>
                  <a:pt x="2788176" y="547869"/>
                  <a:pt x="2778797" y="257137"/>
                  <a:pt x="2694391" y="151629"/>
                </a:cubicBezTo>
                <a:cubicBezTo>
                  <a:pt x="2609985" y="46121"/>
                  <a:pt x="2553714" y="27364"/>
                  <a:pt x="2159819" y="10952"/>
                </a:cubicBezTo>
                <a:cubicBezTo>
                  <a:pt x="1765924" y="-5460"/>
                  <a:pt x="682711" y="-5460"/>
                  <a:pt x="331019" y="2502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შენი ფულის განკარგვის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DE45594F-1FA8-4B21-9EA8-97CDD1C7347B}"/>
              </a:ext>
            </a:extLst>
          </p:cNvPr>
          <p:cNvSpPr/>
          <p:nvPr/>
        </p:nvSpPr>
        <p:spPr>
          <a:xfrm>
            <a:off x="4375417" y="3160126"/>
            <a:ext cx="3536609" cy="851895"/>
          </a:xfrm>
          <a:custGeom>
            <a:avLst/>
            <a:gdLst>
              <a:gd name="connsiteX0" fmla="*/ 225022 w 2340806"/>
              <a:gd name="connsiteY0" fmla="*/ 51774 h 729236"/>
              <a:gd name="connsiteX1" fmla="*/ 70278 w 2340806"/>
              <a:gd name="connsiteY1" fmla="*/ 234654 h 729236"/>
              <a:gd name="connsiteX2" fmla="*/ 14007 w 2340806"/>
              <a:gd name="connsiteY2" fmla="*/ 516007 h 729236"/>
              <a:gd name="connsiteX3" fmla="*/ 323496 w 2340806"/>
              <a:gd name="connsiteY3" fmla="*/ 712955 h 729236"/>
              <a:gd name="connsiteX4" fmla="*/ 900271 w 2340806"/>
              <a:gd name="connsiteY4" fmla="*/ 712955 h 729236"/>
              <a:gd name="connsiteX5" fmla="*/ 1603656 w 2340806"/>
              <a:gd name="connsiteY5" fmla="*/ 670752 h 729236"/>
              <a:gd name="connsiteX6" fmla="*/ 2025687 w 2340806"/>
              <a:gd name="connsiteY6" fmla="*/ 656684 h 729236"/>
              <a:gd name="connsiteX7" fmla="*/ 2335176 w 2340806"/>
              <a:gd name="connsiteY7" fmla="*/ 572278 h 729236"/>
              <a:gd name="connsiteX8" fmla="*/ 2194499 w 2340806"/>
              <a:gd name="connsiteY8" fmla="*/ 192450 h 729236"/>
              <a:gd name="connsiteX9" fmla="*/ 1814671 w 2340806"/>
              <a:gd name="connsiteY9" fmla="*/ 9570 h 729236"/>
              <a:gd name="connsiteX10" fmla="*/ 225022 w 2340806"/>
              <a:gd name="connsiteY10" fmla="*/ 51774 h 7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0806" h="729236">
                <a:moveTo>
                  <a:pt x="225022" y="51774"/>
                </a:moveTo>
                <a:cubicBezTo>
                  <a:pt x="-65710" y="89288"/>
                  <a:pt x="105447" y="157282"/>
                  <a:pt x="70278" y="234654"/>
                </a:cubicBezTo>
                <a:cubicBezTo>
                  <a:pt x="35109" y="312026"/>
                  <a:pt x="-28196" y="436290"/>
                  <a:pt x="14007" y="516007"/>
                </a:cubicBezTo>
                <a:cubicBezTo>
                  <a:pt x="56210" y="595724"/>
                  <a:pt x="175785" y="680130"/>
                  <a:pt x="323496" y="712955"/>
                </a:cubicBezTo>
                <a:cubicBezTo>
                  <a:pt x="471207" y="745780"/>
                  <a:pt x="686911" y="719989"/>
                  <a:pt x="900271" y="712955"/>
                </a:cubicBezTo>
                <a:cubicBezTo>
                  <a:pt x="1113631" y="705921"/>
                  <a:pt x="1416087" y="680130"/>
                  <a:pt x="1603656" y="670752"/>
                </a:cubicBezTo>
                <a:cubicBezTo>
                  <a:pt x="1791225" y="661374"/>
                  <a:pt x="1903767" y="673096"/>
                  <a:pt x="2025687" y="656684"/>
                </a:cubicBezTo>
                <a:cubicBezTo>
                  <a:pt x="2147607" y="640272"/>
                  <a:pt x="2307041" y="649650"/>
                  <a:pt x="2335176" y="572278"/>
                </a:cubicBezTo>
                <a:cubicBezTo>
                  <a:pt x="2363311" y="494906"/>
                  <a:pt x="2281250" y="286235"/>
                  <a:pt x="2194499" y="192450"/>
                </a:cubicBezTo>
                <a:cubicBezTo>
                  <a:pt x="2107748" y="98665"/>
                  <a:pt x="2138228" y="35361"/>
                  <a:pt x="1814671" y="9570"/>
                </a:cubicBezTo>
                <a:cubicBezTo>
                  <a:pt x="1491114" y="-16221"/>
                  <a:pt x="515754" y="14260"/>
                  <a:pt x="225022" y="5177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შენი ფულის შეგროვების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D1BC5858-3CD2-4206-A06F-732B87E9DB65}"/>
              </a:ext>
            </a:extLst>
          </p:cNvPr>
          <p:cNvSpPr/>
          <p:nvPr/>
        </p:nvSpPr>
        <p:spPr>
          <a:xfrm>
            <a:off x="8103145" y="3224236"/>
            <a:ext cx="3540865" cy="787785"/>
          </a:xfrm>
          <a:custGeom>
            <a:avLst/>
            <a:gdLst>
              <a:gd name="connsiteX0" fmla="*/ 567064 w 2130672"/>
              <a:gd name="connsiteY0" fmla="*/ 11270 h 1077392"/>
              <a:gd name="connsiteX1" fmla="*/ 4356 w 2130672"/>
              <a:gd name="connsiteY1" fmla="*/ 362962 h 1077392"/>
              <a:gd name="connsiteX2" fmla="*/ 398251 w 2130672"/>
              <a:gd name="connsiteY2" fmla="*/ 1024144 h 1077392"/>
              <a:gd name="connsiteX3" fmla="*/ 1903494 w 2130672"/>
              <a:gd name="connsiteY3" fmla="*/ 939738 h 1077392"/>
              <a:gd name="connsiteX4" fmla="*/ 1987901 w 2130672"/>
              <a:gd name="connsiteY4" fmla="*/ 166014 h 1077392"/>
              <a:gd name="connsiteX5" fmla="*/ 567064 w 2130672"/>
              <a:gd name="connsiteY5" fmla="*/ 11270 h 107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0672" h="1077392">
                <a:moveTo>
                  <a:pt x="567064" y="11270"/>
                </a:moveTo>
                <a:cubicBezTo>
                  <a:pt x="236473" y="44095"/>
                  <a:pt x="32491" y="194150"/>
                  <a:pt x="4356" y="362962"/>
                </a:cubicBezTo>
                <a:cubicBezTo>
                  <a:pt x="-23780" y="531774"/>
                  <a:pt x="81728" y="928015"/>
                  <a:pt x="398251" y="1024144"/>
                </a:cubicBezTo>
                <a:cubicBezTo>
                  <a:pt x="714774" y="1120273"/>
                  <a:pt x="1638552" y="1082760"/>
                  <a:pt x="1903494" y="939738"/>
                </a:cubicBezTo>
                <a:cubicBezTo>
                  <a:pt x="2168436" y="796716"/>
                  <a:pt x="2208295" y="318414"/>
                  <a:pt x="1987901" y="166014"/>
                </a:cubicBezTo>
                <a:cubicBezTo>
                  <a:pt x="1767507" y="13614"/>
                  <a:pt x="897655" y="-21555"/>
                  <a:pt x="567064" y="1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შენი ფულის ონლაინ კონტროლის საშუალება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299847" flipV="1">
            <a:off x="9791878" y="2680278"/>
            <a:ext cx="475814" cy="569608"/>
          </a:xfrm>
          <a:prstGeom prst="rect">
            <a:avLst/>
          </a:prstGeom>
        </p:spPr>
      </p:pic>
      <p:pic>
        <p:nvPicPr>
          <p:cNvPr id="3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7600814" flipH="1" flipV="1">
            <a:off x="2049400" y="2617571"/>
            <a:ext cx="408867" cy="637309"/>
          </a:xfrm>
          <a:prstGeom prst="rect">
            <a:avLst/>
          </a:prstGeom>
        </p:spPr>
      </p:pic>
      <p:pic>
        <p:nvPicPr>
          <p:cNvPr id="31" name="Graphic 22" descr="Line arrow Slight curve">
            <a:extLst>
              <a:ext uri="{FF2B5EF4-FFF2-40B4-BE49-F238E27FC236}">
                <a16:creationId xmlns:a16="http://schemas.microsoft.com/office/drawing/2014/main" id="{5C6DF2D1-C977-4086-9093-31A980A8A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6044645" flipV="1">
            <a:off x="5877693" y="2693249"/>
            <a:ext cx="394621" cy="56960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649214" y="4162312"/>
            <a:ext cx="3392690" cy="2078260"/>
          </a:xfrm>
          <a:prstGeom prst="rect">
            <a:avLst/>
          </a:prstGeom>
          <a:blipFill dpi="0" rotWithShape="1">
            <a:blip r:embed="rId1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85408" y="4167441"/>
            <a:ext cx="3392690" cy="2078260"/>
          </a:xfrm>
          <a:prstGeom prst="rect">
            <a:avLst/>
          </a:prstGeom>
          <a:blipFill dpi="0" rotWithShape="1">
            <a:blip r:embed="rId1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35192" y="4162131"/>
            <a:ext cx="3392690" cy="2078260"/>
          </a:xfrm>
          <a:prstGeom prst="rect">
            <a:avLst/>
          </a:prstGeom>
          <a:blipFill dpi="0" rotWithShape="1">
            <a:blip r:embed="rId1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E6FD4A-BB6A-4248-9930-073660F6C8FF}"/>
              </a:ext>
            </a:extLst>
          </p:cNvPr>
          <p:cNvSpPr/>
          <p:nvPr/>
        </p:nvSpPr>
        <p:spPr>
          <a:xfrm>
            <a:off x="2757638" y="5705415"/>
            <a:ext cx="6549547" cy="540062"/>
          </a:xfrm>
          <a:prstGeom prst="rect">
            <a:avLst/>
          </a:prstGeom>
          <a:solidFill>
            <a:srgbClr val="F5F8FA"/>
          </a:solidFill>
          <a:ln w="38100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ერთმანეთს შეადარე სხვადასხვა შემოთავაზება!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Graphic 28" descr="Thumbs up sign">
            <a:extLst>
              <a:ext uri="{FF2B5EF4-FFF2-40B4-BE49-F238E27FC236}">
                <a16:creationId xmlns:a16="http://schemas.microsoft.com/office/drawing/2014/main" id="{4B2C529A-4FF5-1D9E-1CAE-C3CDE0A2AC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256697" y="5457529"/>
            <a:ext cx="914400" cy="9144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ბანკის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TOP 3 </a:t>
            </a:r>
            <a:r>
              <a:rPr kumimoji="0" lang="ka-G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ფუნქცია მოსწავლეებისთვის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74" y="6275579"/>
            <a:ext cx="805810" cy="53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8374" y="5720073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FF9D3C-6825-4F01-BC82-8CD98C574652}"/>
              </a:ext>
            </a:extLst>
          </p:cNvPr>
          <p:cNvSpPr/>
          <p:nvPr/>
        </p:nvSpPr>
        <p:spPr>
          <a:xfrm>
            <a:off x="10803365" y="0"/>
            <a:ext cx="567713" cy="1161725"/>
          </a:xfrm>
          <a:prstGeom prst="rect">
            <a:avLst/>
          </a:prstGeom>
          <a:solidFill>
            <a:srgbClr val="009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Helvetica Neue LT GEO 65 Medium" panose="020B0604020202020204" pitchFamily="2" charset="0"/>
              <a:ea typeface="+mn-ea"/>
              <a:cs typeface="Helvetica Neue LT GEO 65 Medium" panose="020B0604020202020204" pitchFamily="2" charset="0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33182" y="365126"/>
            <a:ext cx="513920" cy="51007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43304-E41A-40AF-92E9-EBFC32EEEA5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5F8F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5F8F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648" y="2134673"/>
            <a:ext cx="5285241" cy="3077024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5709" y="1904616"/>
          <a:ext cx="421753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უყურებს, თუ იცავენ ბანკები წესებს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4757" y="2890266"/>
          <a:ext cx="4218490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არ იცვლებოდეს ძალიან</a:t>
                      </a:r>
                      <a:r>
                        <a:rPr lang="ka-GE" sz="2000" baseline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ხშირად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2845606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უყურებს ფასებს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1856845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ბანკების „მსაჯი“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5709" y="3870757"/>
          <a:ext cx="4217538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38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ეროვნულ</a:t>
                      </a:r>
                      <a:r>
                        <a:rPr lang="ka-GE" sz="2000" baseline="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ვალუტას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F00C406C-3D7B-42A8-BEE9-A6A630A5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4757" y="4853771"/>
          <a:ext cx="4218490" cy="658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8490">
                  <a:extLst>
                    <a:ext uri="{9D8B030D-6E8A-4147-A177-3AD203B41FA5}">
                      <a16:colId xmlns:a16="http://schemas.microsoft.com/office/drawing/2014/main" val="1513940812"/>
                    </a:ext>
                  </a:extLst>
                </a:gridCol>
              </a:tblGrid>
              <a:tr h="65853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9D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ka-GE" sz="2000" dirty="0" err="1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ფინედუ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</a:t>
                      </a:r>
                      <a:r>
                        <a:rPr lang="ka-GE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www.finedu.gov.ge</a:t>
                      </a:r>
                      <a:endParaRPr lang="ka-GE" sz="2000" b="0" dirty="0" smtClean="0">
                        <a:solidFill>
                          <a:srgbClr val="33333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9CA8">
                        <a:alpha val="6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4117"/>
                  </a:ext>
                </a:extLst>
              </a:tr>
            </a:tbl>
          </a:graphicData>
        </a:graphic>
      </p:graphicFrame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96158" y="4809111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ზრუნავს ფინანსურ განათლებაზე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24670" y="3822986"/>
            <a:ext cx="2624204" cy="774113"/>
          </a:xfrm>
          <a:prstGeom prst="roundRect">
            <a:avLst/>
          </a:prstGeom>
          <a:solidFill>
            <a:schemeClr val="bg1">
              <a:alpha val="61000"/>
            </a:schemeClr>
          </a:solidFill>
          <a:ln w="28575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D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უშვებს ფულს</a:t>
            </a:r>
            <a:endParaRPr kumimoji="0" lang="ka-GE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122" y="1687973"/>
            <a:ext cx="806449" cy="9090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77" y="2816309"/>
            <a:ext cx="674484" cy="73313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tretch>
            <a:fillRect/>
          </a:stretch>
        </p:blipFill>
        <p:spPr>
          <a:xfrm rot="20075751">
            <a:off x="329961" y="3846610"/>
            <a:ext cx="932359" cy="5844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918" y="4749083"/>
            <a:ext cx="668121" cy="701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2236583" y="620161"/>
            <a:ext cx="447754" cy="661524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918540" y="478078"/>
            <a:ext cx="10515600" cy="988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800" b="0" i="0" u="none" strike="noStrike" kern="1200" cap="none" spc="0" normalizeH="0" baseline="0" noProof="0" dirty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ეროვნული ბანკი </a:t>
            </a:r>
            <a:r>
              <a:rPr kumimoji="0" lang="ka-GE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 </a:t>
            </a:r>
            <a:r>
              <a:rPr kumimoji="0" lang="ka-G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ქვეყნის მთავარი ბანკი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dGd1amFiaWR6ZTwvVXNlck5hbWU+PERhdGVUaW1lPjkvMTYvMjAyNSAxMjo1NToyMCBQ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4D8E4928-BD28-4A50-A773-496AD8591F2D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14DA13A6-06F9-4D18-B6FE-E451822B819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375</Words>
  <Application>Microsoft Office PowerPoint</Application>
  <PresentationFormat>Widescreen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 LT GEO 65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Gujabidze</dc:creator>
  <cp:lastModifiedBy>Tinatin Gujabidze</cp:lastModifiedBy>
  <cp:revision>92</cp:revision>
  <dcterms:created xsi:type="dcterms:W3CDTF">2025-09-16T12:45:44Z</dcterms:created>
  <dcterms:modified xsi:type="dcterms:W3CDTF">2026-04-06T13:19:10Z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3185b258-9345-4d24-b50e-011c4d9c8204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aiC3jAUd7+5fyPWptGq95Lt6Qcut82e1</vt:lpwstr>
  </property>
  <property fmtid="{D5CDD505-2E9C-101B-9397-08002B2CF9AE}" pid="6" name="bjLabelHistoryID">
    <vt:lpwstr>{4D8E4928-BD28-4A50-A773-496AD8591F2D}</vt:lpwstr>
  </property>
</Properties>
</file>